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 id="2147483708" r:id="rId6"/>
  </p:sldMasterIdLst>
  <p:notesMasterIdLst>
    <p:notesMasterId r:id="rId69"/>
  </p:notesMasterIdLst>
  <p:sldIdLst>
    <p:sldId id="278" r:id="rId7"/>
    <p:sldId id="348" r:id="rId8"/>
    <p:sldId id="351" r:id="rId9"/>
    <p:sldId id="279"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350" r:id="rId24"/>
    <p:sldId id="294" r:id="rId25"/>
    <p:sldId id="349"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23" r:id="rId48"/>
    <p:sldId id="324" r:id="rId49"/>
    <p:sldId id="325" r:id="rId50"/>
    <p:sldId id="358" r:id="rId51"/>
    <p:sldId id="337" r:id="rId52"/>
    <p:sldId id="322" r:id="rId53"/>
    <p:sldId id="316" r:id="rId54"/>
    <p:sldId id="317" r:id="rId55"/>
    <p:sldId id="319" r:id="rId56"/>
    <p:sldId id="318" r:id="rId57"/>
    <p:sldId id="326" r:id="rId58"/>
    <p:sldId id="320" r:id="rId59"/>
    <p:sldId id="321" r:id="rId60"/>
    <p:sldId id="352" r:id="rId61"/>
    <p:sldId id="354" r:id="rId62"/>
    <p:sldId id="355" r:id="rId63"/>
    <p:sldId id="356" r:id="rId64"/>
    <p:sldId id="357" r:id="rId65"/>
    <p:sldId id="344" r:id="rId66"/>
    <p:sldId id="336" r:id="rId67"/>
    <p:sldId id="334" r:id="rId6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29" autoAdjust="0"/>
    <p:restoredTop sz="94660"/>
  </p:normalViewPr>
  <p:slideViewPr>
    <p:cSldViewPr>
      <p:cViewPr varScale="1">
        <p:scale>
          <a:sx n="69" d="100"/>
          <a:sy n="69" d="100"/>
        </p:scale>
        <p:origin x="462" y="6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66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 Type="http://schemas.openxmlformats.org/officeDocument/2006/relationships/slide" Target="slides/slide1.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fontAlgn="auto">
              <a:spcBef>
                <a:spcPts val="0"/>
              </a:spcBef>
              <a:spcAft>
                <a:spcPts val="0"/>
              </a:spcAft>
              <a:defRPr sz="1200" smtClean="0">
                <a:latin typeface="+mn-lt"/>
              </a:defRPr>
            </a:lvl1pPr>
          </a:lstStyle>
          <a:p>
            <a:pPr>
              <a:defRPr/>
            </a:pPr>
            <a:fld id="{7F443F30-80E9-4B8D-9F0F-6FAF5FC8F6CF}" type="datetimeFigureOut">
              <a:rPr lang="en-US"/>
              <a:pPr>
                <a:defRPr/>
              </a:pPr>
              <a:t>4/20/2018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2" tIns="46587" rIns="93172" bIns="46587"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fontAlgn="auto">
              <a:spcBef>
                <a:spcPts val="0"/>
              </a:spcBef>
              <a:spcAft>
                <a:spcPts val="0"/>
              </a:spcAft>
              <a:defRPr sz="1200" smtClean="0">
                <a:latin typeface="+mn-lt"/>
              </a:defRPr>
            </a:lvl1pPr>
          </a:lstStyle>
          <a:p>
            <a:pPr>
              <a:defRPr/>
            </a:pPr>
            <a:fld id="{7F7869FD-BDF8-4409-ADA2-7C75B9190F57}" type="slidenum">
              <a:rPr lang="en-US"/>
              <a:pPr>
                <a:defRPr/>
              </a:pPr>
              <a:t>‹#›</a:t>
            </a:fld>
            <a:endParaRPr lang="en-US"/>
          </a:p>
        </p:txBody>
      </p:sp>
    </p:spTree>
    <p:extLst>
      <p:ext uri="{BB962C8B-B14F-4D97-AF65-F5344CB8AC3E}">
        <p14:creationId xmlns:p14="http://schemas.microsoft.com/office/powerpoint/2010/main" val="41546743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F7869FD-BDF8-4409-ADA2-7C75B9190F57}" type="slidenum">
              <a:rPr lang="en-US" smtClean="0"/>
              <a:pPr>
                <a:defRPr/>
              </a:pPr>
              <a:t>1</a:t>
            </a:fld>
            <a:endParaRPr lang="en-US"/>
          </a:p>
        </p:txBody>
      </p:sp>
    </p:spTree>
    <p:extLst>
      <p:ext uri="{BB962C8B-B14F-4D97-AF65-F5344CB8AC3E}">
        <p14:creationId xmlns:p14="http://schemas.microsoft.com/office/powerpoint/2010/main" val="386165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962732" y="2355850"/>
            <a:ext cx="10253485"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664797"/>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41549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9A2DD5D0-96F6-48D3-932D-DF807BFB73EA}" type="datetime1">
              <a:rPr lang="en-US" smtClean="0"/>
              <a:t>4/20/2018</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3A13C82D-DB7A-4335-A068-1DC7C3AFE57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821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C15CE74-69DE-4FD3-AC5D-B588BBC8F569}" type="datetime1">
              <a:rPr lang="en-US" smtClean="0"/>
              <a:t>4/20/2018</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A13C82D-DB7A-4335-A068-1DC7C3AFE57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BE4A18-7C20-4C28-99A3-96E9BFC57BBA}" type="datetime1">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332576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3153B-3F16-4B47-9DCD-B813F4B3A882}" type="datetime1">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369718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5E255-4888-484F-AE60-2D0EA5B95532}" type="datetime1">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354742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962732" y="2355850"/>
            <a:ext cx="10253485"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1CF494-AD29-4159-8DB7-5BBC81BE5632}" type="datetime1">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401002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8E19DA-F021-4DD1-98A6-8597706B7DC1}" type="datetime1">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151678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8A9B39-F259-40E4-AB48-7292DB571FF7}" type="datetime1">
              <a:rPr lang="en-US" smtClean="0"/>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186607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9B924-FD76-4C57-8603-7497D859D5ED}" type="datetime1">
              <a:rPr lang="en-US" smtClean="0"/>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283170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1FBACA-32AA-40A1-9040-0AE4EED222E8}" type="datetime1">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304296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55A495-6842-4C67-8370-3E0015EE9A35}" type="datetime1">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54839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77B7F8-DAB0-4594-950E-35CD1F3761FB}" type="datetime1">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104253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96D7F-BE72-455B-9D89-1C473A35807A}" type="datetime1">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6B30B-CB57-43A3-A176-F29CAAF84654}" type="slidenum">
              <a:rPr lang="en-US" smtClean="0"/>
              <a:t>‹#›</a:t>
            </a:fld>
            <a:endParaRPr lang="en-US"/>
          </a:p>
        </p:txBody>
      </p:sp>
    </p:spTree>
    <p:extLst>
      <p:ext uri="{BB962C8B-B14F-4D97-AF65-F5344CB8AC3E}">
        <p14:creationId xmlns:p14="http://schemas.microsoft.com/office/powerpoint/2010/main" val="226735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8"/>
            <a:ext cx="11176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508000" y="1412875"/>
            <a:ext cx="11176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9" r:id="rId10"/>
    <p:sldLayoutId id="2147483690" r:id="rId11"/>
    <p:sldLayoutId id="214748368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7" cstate="print"/>
          <a:srcRect b="10452"/>
          <a:stretch>
            <a:fillRect/>
          </a:stretch>
        </p:blipFill>
        <p:spPr bwMode="auto">
          <a:xfrm>
            <a:off x="0" y="1300164"/>
            <a:ext cx="12192000"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6000" cy="665162"/>
          </a:xfrm>
          <a:prstGeom prst="rect">
            <a:avLst/>
          </a:prstGeom>
        </p:spPr>
        <p:txBody>
          <a:bodyPr vert="horz" wrap="square" lIns="0" tIns="0" rIns="0" bIns="0" rtlCol="0" anchor="t">
            <a:spAutoFit/>
          </a:bodyPr>
          <a:lstStyle/>
          <a:p>
            <a:r>
              <a:rPr lang="en-US" dirty="0"/>
              <a:t>Click to edit Master title style</a:t>
            </a:r>
          </a:p>
        </p:txBody>
      </p:sp>
      <p:sp>
        <p:nvSpPr>
          <p:cNvPr id="2052" name="Text Placeholder 2"/>
          <p:cNvSpPr>
            <a:spLocks noGrp="1"/>
          </p:cNvSpPr>
          <p:nvPr>
            <p:ph type="body" idx="1"/>
          </p:nvPr>
        </p:nvSpPr>
        <p:spPr bwMode="auto">
          <a:xfrm>
            <a:off x="963085" y="1905000"/>
            <a:ext cx="10720916"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8" r:id="rId1"/>
    <p:sldLayoutId id="2147483705" r:id="rId2"/>
    <p:sldLayoutId id="2147483707" r:id="rId3"/>
    <p:sldLayoutId id="2147483706"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F5251-848B-42C8-B151-602E5001F113}" type="datetime1">
              <a:rPr lang="en-US" smtClean="0"/>
              <a:t>4/20/2018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6B30B-CB57-43A3-A176-F29CAAF84654}" type="slidenum">
              <a:rPr lang="en-US" smtClean="0"/>
              <a:t>‹#›</a:t>
            </a:fld>
            <a:endParaRPr lang="en-US"/>
          </a:p>
        </p:txBody>
      </p:sp>
    </p:spTree>
    <p:extLst>
      <p:ext uri="{BB962C8B-B14F-4D97-AF65-F5344CB8AC3E}">
        <p14:creationId xmlns:p14="http://schemas.microsoft.com/office/powerpoint/2010/main" val="11925154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3.xml"/><Relationship Id="rId4" Type="http://schemas.openxmlformats.org/officeDocument/2006/relationships/image" Target="../media/image10.jpeg"/></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79647" y="1887537"/>
            <a:ext cx="4952851" cy="1711325"/>
          </a:xfrm>
        </p:spPr>
        <p:txBody>
          <a:bodyPr>
            <a:noAutofit/>
          </a:bodyPr>
          <a:lstStyle/>
          <a:p>
            <a:r>
              <a:rPr lang="en-US" sz="6000" b="1" dirty="0">
                <a:solidFill>
                  <a:srgbClr val="FF0000"/>
                </a:solidFill>
              </a:rPr>
              <a:t>Rocketry </a:t>
            </a:r>
            <a:r>
              <a:rPr lang="en-US" sz="4800" b="1" dirty="0">
                <a:solidFill>
                  <a:srgbClr val="0070C0"/>
                </a:solidFill>
              </a:rPr>
              <a:t>Trajectory Basics</a:t>
            </a:r>
          </a:p>
        </p:txBody>
      </p:sp>
      <p:sp>
        <p:nvSpPr>
          <p:cNvPr id="4" name="Slide Number Placeholder 3"/>
          <p:cNvSpPr>
            <a:spLocks noGrp="1"/>
          </p:cNvSpPr>
          <p:nvPr>
            <p:ph type="sldNum" sz="quarter" idx="12"/>
          </p:nvPr>
        </p:nvSpPr>
        <p:spPr/>
        <p:txBody>
          <a:bodyPr/>
          <a:lstStyle/>
          <a:p>
            <a:fld id="{F9F6B30B-CB57-43A3-A176-F29CAAF84654}" type="slidenum">
              <a:rPr lang="en-US" smtClean="0"/>
              <a:t>1</a:t>
            </a:fld>
            <a:endParaRPr lang="en-US"/>
          </a:p>
        </p:txBody>
      </p:sp>
      <p:sp>
        <p:nvSpPr>
          <p:cNvPr id="6" name="TextBox 5">
            <a:extLst>
              <a:ext uri="{FF2B5EF4-FFF2-40B4-BE49-F238E27FC236}">
                <a16:creationId xmlns:a16="http://schemas.microsoft.com/office/drawing/2014/main" id="{96899255-EA4C-437E-BD60-D66251DBF2DA}"/>
              </a:ext>
            </a:extLst>
          </p:cNvPr>
          <p:cNvSpPr txBox="1"/>
          <p:nvPr/>
        </p:nvSpPr>
        <p:spPr>
          <a:xfrm>
            <a:off x="1300455" y="4114800"/>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7" name="Picture 3">
            <a:extLst>
              <a:ext uri="{FF2B5EF4-FFF2-40B4-BE49-F238E27FC236}">
                <a16:creationId xmlns:a16="http://schemas.microsoft.com/office/drawing/2014/main" id="{D4CF53E1-0CAC-409B-8B2B-5343BCF81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6136" y="885265"/>
            <a:ext cx="5765396" cy="5087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242628" y="1868635"/>
            <a:ext cx="3125180" cy="1200329"/>
          </a:xfrm>
          <a:prstGeom prst="rect">
            <a:avLst/>
          </a:prstGeom>
          <a:noFill/>
        </p:spPr>
        <p:txBody>
          <a:bodyPr wrap="square" rtlCol="0">
            <a:spAutoFit/>
          </a:bodyPr>
          <a:lstStyle/>
          <a:p>
            <a:r>
              <a:rPr lang="en-US" dirty="0"/>
              <a:t>After burnout, only gravity and drag are acting on the rocket.  Both are trying to slow down the rocket…</a:t>
            </a:r>
          </a:p>
        </p:txBody>
      </p:sp>
      <p:sp>
        <p:nvSpPr>
          <p:cNvPr id="9"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10</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269084" y="1897230"/>
            <a:ext cx="1944216" cy="923330"/>
          </a:xfrm>
          <a:prstGeom prst="rect">
            <a:avLst/>
          </a:prstGeom>
          <a:noFill/>
        </p:spPr>
        <p:txBody>
          <a:bodyPr wrap="square" rtlCol="0">
            <a:spAutoFit/>
          </a:bodyPr>
          <a:lstStyle/>
          <a:p>
            <a:r>
              <a:rPr lang="en-US" dirty="0"/>
              <a:t>The rocket slows down as it reaches apogee.</a:t>
            </a:r>
          </a:p>
        </p:txBody>
      </p: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84233" y="1861638"/>
            <a:ext cx="2225354" cy="1754326"/>
          </a:xfrm>
          <a:prstGeom prst="rect">
            <a:avLst/>
          </a:prstGeom>
          <a:noFill/>
        </p:spPr>
        <p:txBody>
          <a:bodyPr wrap="square" rtlCol="0">
            <a:spAutoFit/>
          </a:bodyPr>
          <a:lstStyle/>
          <a:p>
            <a:r>
              <a:rPr lang="en-US" b="1" dirty="0"/>
              <a:t>Apogee</a:t>
            </a:r>
            <a:r>
              <a:rPr lang="en-US" dirty="0"/>
              <a:t> is the highest point in the flight.  It is also the point where the rocket is flying the slowest…</a:t>
            </a:r>
          </a:p>
        </p:txBody>
      </p:sp>
      <p:sp>
        <p:nvSpPr>
          <p:cNvPr id="14"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87888" y="1969092"/>
            <a:ext cx="2212268" cy="1477328"/>
          </a:xfrm>
          <a:prstGeom prst="rect">
            <a:avLst/>
          </a:prstGeom>
          <a:noFill/>
        </p:spPr>
        <p:txBody>
          <a:bodyPr wrap="square" rtlCol="0">
            <a:spAutoFit/>
          </a:bodyPr>
          <a:lstStyle/>
          <a:p>
            <a:r>
              <a:rPr lang="en-US" dirty="0"/>
              <a:t>On the down leg, gravity acts to accelerate the rocket so the speed begins to increase.</a:t>
            </a:r>
          </a:p>
        </p:txBody>
      </p: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51854" y="2768728"/>
            <a:ext cx="2669970" cy="1200329"/>
          </a:xfrm>
          <a:prstGeom prst="rect">
            <a:avLst/>
          </a:prstGeom>
          <a:noFill/>
        </p:spPr>
        <p:txBody>
          <a:bodyPr wrap="square" rtlCol="0">
            <a:spAutoFit/>
          </a:bodyPr>
          <a:lstStyle/>
          <a:p>
            <a:r>
              <a:rPr lang="en-US" dirty="0"/>
              <a:t>The velocity continues to increase as the rocket freefalls towards the ground.</a:t>
            </a:r>
          </a:p>
        </p:txBody>
      </p: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14</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55178" y="2802573"/>
            <a:ext cx="2657400" cy="1200329"/>
          </a:xfrm>
          <a:prstGeom prst="rect">
            <a:avLst/>
          </a:prstGeom>
          <a:noFill/>
        </p:spPr>
        <p:txBody>
          <a:bodyPr wrap="square" rtlCol="0">
            <a:spAutoFit/>
          </a:bodyPr>
          <a:lstStyle/>
          <a:p>
            <a:r>
              <a:rPr lang="en-US" dirty="0"/>
              <a:t>However, drag is still acting on the rocket, and that drag retards the acceleration…</a:t>
            </a:r>
          </a:p>
        </p:txBody>
      </p: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15</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67400" y="3969060"/>
            <a:ext cx="2064804" cy="1754326"/>
          </a:xfrm>
          <a:prstGeom prst="rect">
            <a:avLst/>
          </a:prstGeom>
          <a:noFill/>
        </p:spPr>
        <p:txBody>
          <a:bodyPr wrap="square" rtlCol="0">
            <a:spAutoFit/>
          </a:bodyPr>
          <a:lstStyle/>
          <a:p>
            <a:r>
              <a:rPr lang="en-US" dirty="0"/>
              <a:t>At some point, the drag force will equal the weight of the rocket and acceleration will become zero.</a:t>
            </a:r>
          </a:p>
        </p:txBody>
      </p: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16</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59996" y="5121188"/>
            <a:ext cx="2520280" cy="923330"/>
          </a:xfrm>
          <a:prstGeom prst="rect">
            <a:avLst/>
          </a:prstGeom>
          <a:noFill/>
        </p:spPr>
        <p:txBody>
          <a:bodyPr wrap="square" rtlCol="0">
            <a:spAutoFit/>
          </a:bodyPr>
          <a:lstStyle/>
          <a:p>
            <a:r>
              <a:rPr lang="en-US" dirty="0"/>
              <a:t>This condition is known as “</a:t>
            </a:r>
            <a:r>
              <a:rPr lang="en-US" b="1" dirty="0"/>
              <a:t>terminal velocity</a:t>
            </a:r>
            <a:r>
              <a:rPr lang="en-US" dirty="0"/>
              <a:t>”.</a:t>
            </a:r>
          </a:p>
        </p:txBody>
      </p: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400256" y="5337212"/>
            <a:ext cx="864096" cy="21602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1"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17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CA99C5-746D-498E-BD01-3FACEA12F359}"/>
              </a:ext>
            </a:extLst>
          </p:cNvPr>
          <p:cNvSpPr>
            <a:spLocks noGrp="1"/>
          </p:cNvSpPr>
          <p:nvPr>
            <p:ph type="sldNum" sz="quarter" idx="12"/>
          </p:nvPr>
        </p:nvSpPr>
        <p:spPr/>
        <p:txBody>
          <a:bodyPr/>
          <a:lstStyle/>
          <a:p>
            <a:fld id="{F9F6B30B-CB57-43A3-A176-F29CAAF84654}" type="slidenum">
              <a:rPr lang="en-US" smtClean="0"/>
              <a:t>18</a:t>
            </a:fld>
            <a:endParaRPr lang="en-US"/>
          </a:p>
        </p:txBody>
      </p:sp>
      <p:grpSp>
        <p:nvGrpSpPr>
          <p:cNvPr id="3" name="Group 11">
            <a:extLst>
              <a:ext uri="{FF2B5EF4-FFF2-40B4-BE49-F238E27FC236}">
                <a16:creationId xmlns:a16="http://schemas.microsoft.com/office/drawing/2014/main" id="{AE099566-8056-4BB9-BAFC-B2E0C04D1940}"/>
              </a:ext>
            </a:extLst>
          </p:cNvPr>
          <p:cNvGrpSpPr/>
          <p:nvPr/>
        </p:nvGrpSpPr>
        <p:grpSpPr>
          <a:xfrm rot="2365982">
            <a:off x="4594523" y="2418733"/>
            <a:ext cx="1123882" cy="3832766"/>
            <a:chOff x="971600" y="2204864"/>
            <a:chExt cx="432048" cy="1080120"/>
          </a:xfrm>
        </p:grpSpPr>
        <p:sp>
          <p:nvSpPr>
            <p:cNvPr id="4" name="Rectangle 3">
              <a:extLst>
                <a:ext uri="{FF2B5EF4-FFF2-40B4-BE49-F238E27FC236}">
                  <a16:creationId xmlns:a16="http://schemas.microsoft.com/office/drawing/2014/main" id="{3FDBD267-DDBD-430A-B938-10EB0F1F62C6}"/>
                </a:ext>
              </a:extLst>
            </p:cNvPr>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141ECC6D-C00D-467D-BC91-7B69D139FEFA}"/>
                </a:ext>
              </a:extLst>
            </p:cNvPr>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B222F717-1F35-47AB-B191-B5A4525B5B9F}"/>
                </a:ext>
              </a:extLst>
            </p:cNvPr>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437FE54B-E06E-4BA0-BBD7-38310A6AF244}"/>
                </a:ext>
              </a:extLst>
            </p:cNvPr>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itle 12">
            <a:extLst>
              <a:ext uri="{FF2B5EF4-FFF2-40B4-BE49-F238E27FC236}">
                <a16:creationId xmlns:a16="http://schemas.microsoft.com/office/drawing/2014/main" id="{84E30F92-4E65-42D3-AC58-920E6B3FE781}"/>
              </a:ext>
            </a:extLst>
          </p:cNvPr>
          <p:cNvSpPr txBox="1">
            <a:spLocks/>
          </p:cNvSpPr>
          <p:nvPr/>
        </p:nvSpPr>
        <p:spPr>
          <a:xfrm>
            <a:off x="1981200" y="19581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Body Attitude vs. Velocity Vector</a:t>
            </a:r>
          </a:p>
        </p:txBody>
      </p:sp>
      <p:cxnSp>
        <p:nvCxnSpPr>
          <p:cNvPr id="10" name="Straight Connector 9">
            <a:extLst>
              <a:ext uri="{FF2B5EF4-FFF2-40B4-BE49-F238E27FC236}">
                <a16:creationId xmlns:a16="http://schemas.microsoft.com/office/drawing/2014/main" id="{E04E8013-4141-46B5-8667-6C0F2F8761BF}"/>
              </a:ext>
            </a:extLst>
          </p:cNvPr>
          <p:cNvCxnSpPr>
            <a:cxnSpLocks/>
          </p:cNvCxnSpPr>
          <p:nvPr/>
        </p:nvCxnSpPr>
        <p:spPr>
          <a:xfrm flipV="1">
            <a:off x="3657600" y="1912910"/>
            <a:ext cx="3505200" cy="4242721"/>
          </a:xfrm>
          <a:prstGeom prst="line">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1748CD4-602C-4865-8FF5-4E5BCED5D052}"/>
              </a:ext>
            </a:extLst>
          </p:cNvPr>
          <p:cNvCxnSpPr/>
          <p:nvPr/>
        </p:nvCxnSpPr>
        <p:spPr>
          <a:xfrm>
            <a:off x="2133600" y="4729823"/>
            <a:ext cx="8153400" cy="0"/>
          </a:xfrm>
          <a:prstGeom prst="line">
            <a:avLst/>
          </a:prstGeom>
          <a:ln w="5715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9552FE-7E4A-46CE-B742-CE4F04A78156}"/>
              </a:ext>
            </a:extLst>
          </p:cNvPr>
          <p:cNvCxnSpPr>
            <a:cxnSpLocks/>
          </p:cNvCxnSpPr>
          <p:nvPr/>
        </p:nvCxnSpPr>
        <p:spPr>
          <a:xfrm flipV="1">
            <a:off x="3293834" y="2882034"/>
            <a:ext cx="4572000" cy="2782631"/>
          </a:xfrm>
          <a:prstGeom prst="line">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5DEABE7-BBB2-4751-A3AB-210ECBDAD4DC}"/>
              </a:ext>
            </a:extLst>
          </p:cNvPr>
          <p:cNvSpPr txBox="1"/>
          <p:nvPr/>
        </p:nvSpPr>
        <p:spPr>
          <a:xfrm>
            <a:off x="3124200" y="1342752"/>
            <a:ext cx="3733800" cy="1323439"/>
          </a:xfrm>
          <a:prstGeom prst="rect">
            <a:avLst/>
          </a:prstGeom>
          <a:noFill/>
        </p:spPr>
        <p:txBody>
          <a:bodyPr wrap="square" rtlCol="0">
            <a:spAutoFit/>
          </a:bodyPr>
          <a:lstStyle/>
          <a:p>
            <a:r>
              <a:rPr lang="en-US" sz="2000" dirty="0"/>
              <a:t>The </a:t>
            </a:r>
            <a:r>
              <a:rPr lang="en-US" sz="2000" b="1" dirty="0"/>
              <a:t>Body Attitude</a:t>
            </a:r>
            <a:r>
              <a:rPr lang="en-US" sz="2000" dirty="0"/>
              <a:t> is the angle between the local horizontal and the “long axis” of the rocket.</a:t>
            </a:r>
          </a:p>
        </p:txBody>
      </p:sp>
      <p:sp>
        <p:nvSpPr>
          <p:cNvPr id="18" name="TextBox 17">
            <a:extLst>
              <a:ext uri="{FF2B5EF4-FFF2-40B4-BE49-F238E27FC236}">
                <a16:creationId xmlns:a16="http://schemas.microsoft.com/office/drawing/2014/main" id="{2E044310-FA99-4497-8565-DF48A336571E}"/>
              </a:ext>
            </a:extLst>
          </p:cNvPr>
          <p:cNvSpPr txBox="1"/>
          <p:nvPr/>
        </p:nvSpPr>
        <p:spPr>
          <a:xfrm>
            <a:off x="8160124" y="2126286"/>
            <a:ext cx="3733800" cy="1938992"/>
          </a:xfrm>
          <a:prstGeom prst="rect">
            <a:avLst/>
          </a:prstGeom>
          <a:noFill/>
        </p:spPr>
        <p:txBody>
          <a:bodyPr wrap="square" rtlCol="0">
            <a:spAutoFit/>
          </a:bodyPr>
          <a:lstStyle/>
          <a:p>
            <a:r>
              <a:rPr lang="en-US" sz="2000" dirty="0"/>
              <a:t>The </a:t>
            </a:r>
            <a:r>
              <a:rPr lang="en-US" sz="2000" b="1" dirty="0"/>
              <a:t>Velocity Vector </a:t>
            </a:r>
            <a:r>
              <a:rPr lang="en-US" sz="2000" dirty="0"/>
              <a:t>is a line that represents the direction the rocket is actually moving.  It is also referenced to the local horizontal.  </a:t>
            </a:r>
          </a:p>
          <a:p>
            <a:endParaRPr lang="en-US" sz="2000" dirty="0"/>
          </a:p>
        </p:txBody>
      </p:sp>
      <p:sp>
        <p:nvSpPr>
          <p:cNvPr id="19" name="TextBox 18">
            <a:extLst>
              <a:ext uri="{FF2B5EF4-FFF2-40B4-BE49-F238E27FC236}">
                <a16:creationId xmlns:a16="http://schemas.microsoft.com/office/drawing/2014/main" id="{3B4A5F21-7DE0-437D-8C2C-5ECBF57D2F05}"/>
              </a:ext>
            </a:extLst>
          </p:cNvPr>
          <p:cNvSpPr txBox="1"/>
          <p:nvPr/>
        </p:nvSpPr>
        <p:spPr>
          <a:xfrm>
            <a:off x="8077198" y="4827912"/>
            <a:ext cx="2057400" cy="369332"/>
          </a:xfrm>
          <a:prstGeom prst="rect">
            <a:avLst/>
          </a:prstGeom>
          <a:noFill/>
        </p:spPr>
        <p:txBody>
          <a:bodyPr wrap="square" rtlCol="0">
            <a:spAutoFit/>
          </a:bodyPr>
          <a:lstStyle/>
          <a:p>
            <a:r>
              <a:rPr lang="en-US" dirty="0"/>
              <a:t>Local Horizontal</a:t>
            </a:r>
          </a:p>
        </p:txBody>
      </p:sp>
    </p:spTree>
    <p:extLst>
      <p:ext uri="{BB962C8B-B14F-4D97-AF65-F5344CB8AC3E}">
        <p14:creationId xmlns:p14="http://schemas.microsoft.com/office/powerpoint/2010/main" val="374896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itle 12"/>
          <p:cNvSpPr>
            <a:spLocks noGrp="1"/>
          </p:cNvSpPr>
          <p:nvPr>
            <p:ph type="title" idx="4294967295"/>
          </p:nvPr>
        </p:nvSpPr>
        <p:spPr>
          <a:xfrm>
            <a:off x="1981200" y="149469"/>
            <a:ext cx="8229600" cy="741362"/>
          </a:xfrm>
        </p:spPr>
        <p:txBody>
          <a:bodyPr>
            <a:normAutofit/>
          </a:bodyPr>
          <a:lstStyle/>
          <a:p>
            <a:r>
              <a:rPr lang="en-US" sz="3600" dirty="0"/>
              <a:t>Flight Path Angle</a:t>
            </a:r>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400256" y="5337212"/>
            <a:ext cx="864096" cy="21602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0"/>
          </p:cNvCxnSpPr>
          <p:nvPr/>
        </p:nvCxnSpPr>
        <p:spPr>
          <a:xfrm>
            <a:off x="3352802" y="6447658"/>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05202" y="558924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56858" y="450912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67809" y="306896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87889" y="1880829"/>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59997" y="112474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68109" y="14127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824193" y="2456893"/>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64253" y="364502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24293" y="50131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a:off x="2999656" y="6093296"/>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a:off x="3179676" y="526520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3539716" y="4221088"/>
            <a:ext cx="684076" cy="576064"/>
          </a:xfrm>
          <a:prstGeom prst="arc">
            <a:avLst>
              <a:gd name="adj1" fmla="val 17381957"/>
              <a:gd name="adj2" fmla="val 21599999"/>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a:off x="4115780" y="274492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a:off x="4907868" y="1628800"/>
            <a:ext cx="504056" cy="576064"/>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5400000">
            <a:off x="8490266" y="463513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5400000">
            <a:off x="8094222" y="3230978"/>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5400000">
            <a:off x="7626170" y="2150858"/>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5400000">
            <a:off x="6978098" y="1106742"/>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965399" y="1593231"/>
            <a:ext cx="3179427" cy="1323439"/>
          </a:xfrm>
          <a:prstGeom prst="rect">
            <a:avLst/>
          </a:prstGeom>
          <a:noFill/>
        </p:spPr>
        <p:txBody>
          <a:bodyPr wrap="square" rtlCol="0">
            <a:spAutoFit/>
          </a:bodyPr>
          <a:lstStyle/>
          <a:p>
            <a:r>
              <a:rPr lang="en-US" sz="2000" dirty="0"/>
              <a:t>The Flight Path Angle is the angle between the </a:t>
            </a:r>
            <a:r>
              <a:rPr lang="en-US" sz="2000" b="1" dirty="0"/>
              <a:t>velocity</a:t>
            </a:r>
            <a:r>
              <a:rPr lang="en-US" sz="2000" dirty="0"/>
              <a:t> </a:t>
            </a:r>
            <a:r>
              <a:rPr lang="en-US" sz="2000" b="1" dirty="0"/>
              <a:t>vector</a:t>
            </a:r>
            <a:r>
              <a:rPr lang="en-US" sz="2000" dirty="0"/>
              <a:t> and the </a:t>
            </a:r>
            <a:r>
              <a:rPr lang="en-US" sz="2000" b="1" dirty="0"/>
              <a:t>local</a:t>
            </a:r>
            <a:r>
              <a:rPr lang="en-US" sz="2000" dirty="0"/>
              <a:t> </a:t>
            </a:r>
            <a:r>
              <a:rPr lang="en-US" sz="2000" b="1" dirty="0"/>
              <a:t>horizontal</a:t>
            </a:r>
            <a:r>
              <a:rPr lang="en-US" sz="2000" dirty="0"/>
              <a:t>.</a:t>
            </a:r>
          </a:p>
        </p:txBody>
      </p:sp>
      <p:sp>
        <p:nvSpPr>
          <p:cNvPr id="43" name="TextBox 42"/>
          <p:cNvSpPr txBox="1"/>
          <p:nvPr/>
        </p:nvSpPr>
        <p:spPr>
          <a:xfrm>
            <a:off x="5249907" y="3719460"/>
            <a:ext cx="2710430" cy="2246769"/>
          </a:xfrm>
          <a:prstGeom prst="rect">
            <a:avLst/>
          </a:prstGeom>
          <a:noFill/>
        </p:spPr>
        <p:txBody>
          <a:bodyPr wrap="square" rtlCol="0">
            <a:spAutoFit/>
          </a:bodyPr>
          <a:lstStyle/>
          <a:p>
            <a:r>
              <a:rPr lang="en-US" sz="2000" dirty="0"/>
              <a:t>The flight path angle can be referenced from the vertical or the horizontal.  This lesson references the flight path angle to the local horizontal.</a:t>
            </a:r>
          </a:p>
        </p:txBody>
      </p:sp>
      <p:sp>
        <p:nvSpPr>
          <p:cNvPr id="2" name="Slide Number Placeholder 1"/>
          <p:cNvSpPr>
            <a:spLocks noGrp="1"/>
          </p:cNvSpPr>
          <p:nvPr>
            <p:ph type="sldNum" sz="quarter" idx="12"/>
          </p:nvPr>
        </p:nvSpPr>
        <p:spPr/>
        <p:txBody>
          <a:bodyPr/>
          <a:lstStyle/>
          <a:p>
            <a:fld id="{F9F6B30B-CB57-43A3-A176-F29CAAF84654}" type="slidenum">
              <a:rPr lang="en-US" smtClean="0"/>
              <a:t>19</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F047B0-DBEF-4F7E-9377-15E3F1C2524B}"/>
              </a:ext>
            </a:extLst>
          </p:cNvPr>
          <p:cNvSpPr>
            <a:spLocks noGrp="1"/>
          </p:cNvSpPr>
          <p:nvPr>
            <p:ph type="sldNum" sz="quarter" idx="12"/>
          </p:nvPr>
        </p:nvSpPr>
        <p:spPr/>
        <p:txBody>
          <a:bodyPr/>
          <a:lstStyle/>
          <a:p>
            <a:fld id="{F9F6B30B-CB57-43A3-A176-F29CAAF84654}" type="slidenum">
              <a:rPr lang="en-US" smtClean="0"/>
              <a:t>2</a:t>
            </a:fld>
            <a:endParaRPr lang="en-US"/>
          </a:p>
        </p:txBody>
      </p:sp>
      <p:sp>
        <p:nvSpPr>
          <p:cNvPr id="3" name="Title 12">
            <a:extLst>
              <a:ext uri="{FF2B5EF4-FFF2-40B4-BE49-F238E27FC236}">
                <a16:creationId xmlns:a16="http://schemas.microsoft.com/office/drawing/2014/main" id="{1872F11A-30EE-4D0E-800E-C41B2585789F}"/>
              </a:ext>
            </a:extLst>
          </p:cNvPr>
          <p:cNvSpPr txBox="1">
            <a:spLocks/>
          </p:cNvSpPr>
          <p:nvPr/>
        </p:nvSpPr>
        <p:spPr>
          <a:xfrm>
            <a:off x="876300" y="152400"/>
            <a:ext cx="10439400" cy="96713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Difference Between Orbital and Sub-Orbital Trajectories</a:t>
            </a:r>
          </a:p>
        </p:txBody>
      </p:sp>
      <p:grpSp>
        <p:nvGrpSpPr>
          <p:cNvPr id="13" name="Group 12">
            <a:extLst>
              <a:ext uri="{FF2B5EF4-FFF2-40B4-BE49-F238E27FC236}">
                <a16:creationId xmlns:a16="http://schemas.microsoft.com/office/drawing/2014/main" id="{1FB0FB6E-E2E4-42E3-A03A-661A254325FD}"/>
              </a:ext>
            </a:extLst>
          </p:cNvPr>
          <p:cNvGrpSpPr/>
          <p:nvPr/>
        </p:nvGrpSpPr>
        <p:grpSpPr>
          <a:xfrm>
            <a:off x="609600" y="1330017"/>
            <a:ext cx="5093326" cy="4815851"/>
            <a:chOff x="1066799" y="1180237"/>
            <a:chExt cx="5331682" cy="5176114"/>
          </a:xfrm>
        </p:grpSpPr>
        <p:grpSp>
          <p:nvGrpSpPr>
            <p:cNvPr id="4" name="Group 3">
              <a:extLst>
                <a:ext uri="{FF2B5EF4-FFF2-40B4-BE49-F238E27FC236}">
                  <a16:creationId xmlns:a16="http://schemas.microsoft.com/office/drawing/2014/main" id="{5D889200-B692-40CD-AD80-DFF3A6BBCB64}"/>
                </a:ext>
              </a:extLst>
            </p:cNvPr>
            <p:cNvGrpSpPr/>
            <p:nvPr/>
          </p:nvGrpSpPr>
          <p:grpSpPr>
            <a:xfrm>
              <a:off x="1066799" y="1427747"/>
              <a:ext cx="5077736" cy="4928604"/>
              <a:chOff x="6497781" y="1420091"/>
              <a:chExt cx="4168088" cy="4017817"/>
            </a:xfrm>
          </p:grpSpPr>
          <p:sp>
            <p:nvSpPr>
              <p:cNvPr id="7" name="Oval 6">
                <a:extLst>
                  <a:ext uri="{FF2B5EF4-FFF2-40B4-BE49-F238E27FC236}">
                    <a16:creationId xmlns:a16="http://schemas.microsoft.com/office/drawing/2014/main" id="{645BC845-C331-47EE-A280-F17B54A3B053}"/>
                  </a:ext>
                </a:extLst>
              </p:cNvPr>
              <p:cNvSpPr>
                <a:spLocks noChangeArrowheads="1"/>
              </p:cNvSpPr>
              <p:nvPr/>
            </p:nvSpPr>
            <p:spPr bwMode="auto">
              <a:xfrm>
                <a:off x="6497781" y="1420091"/>
                <a:ext cx="4168088" cy="4017817"/>
              </a:xfrm>
              <a:prstGeom prst="ellipse">
                <a:avLst/>
              </a:prstGeom>
              <a:noFill/>
              <a:ln w="38100">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a:extLst>
                  <a:ext uri="{FF2B5EF4-FFF2-40B4-BE49-F238E27FC236}">
                    <a16:creationId xmlns:a16="http://schemas.microsoft.com/office/drawing/2014/main" id="{9F8D87A5-0CAA-4C4B-BDF4-74753F9BF186}"/>
                  </a:ext>
                </a:extLst>
              </p:cNvPr>
              <p:cNvPicPr>
                <a:picLocks noChangeAspect="1"/>
              </p:cNvPicPr>
              <p:nvPr/>
            </p:nvPicPr>
            <p:blipFill>
              <a:blip r:embed="rId2"/>
              <a:stretch>
                <a:fillRect/>
              </a:stretch>
            </p:blipFill>
            <p:spPr>
              <a:xfrm>
                <a:off x="7187679" y="2014599"/>
                <a:ext cx="2845841" cy="2828801"/>
              </a:xfrm>
              <a:prstGeom prst="rect">
                <a:avLst/>
              </a:prstGeom>
            </p:spPr>
          </p:pic>
        </p:grpSp>
        <p:pic>
          <p:nvPicPr>
            <p:cNvPr id="9" name="Picture 2" descr="Rocket : Space rocket Stock Photo">
              <a:extLst>
                <a:ext uri="{FF2B5EF4-FFF2-40B4-BE49-F238E27FC236}">
                  <a16:creationId xmlns:a16="http://schemas.microsoft.com/office/drawing/2014/main" id="{57381BD6-CF63-4891-82B9-C6017E81B0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956865">
              <a:off x="5694143" y="2927652"/>
              <a:ext cx="751294" cy="657382"/>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Shape 9">
              <a:extLst>
                <a:ext uri="{FF2B5EF4-FFF2-40B4-BE49-F238E27FC236}">
                  <a16:creationId xmlns:a16="http://schemas.microsoft.com/office/drawing/2014/main" id="{56EE0164-ADB0-4F6B-9563-7C5F419CEF34}"/>
                </a:ext>
              </a:extLst>
            </p:cNvPr>
            <p:cNvSpPr/>
            <p:nvPr/>
          </p:nvSpPr>
          <p:spPr>
            <a:xfrm rot="21080367">
              <a:off x="2631333" y="1180237"/>
              <a:ext cx="1149927" cy="1637521"/>
            </a:xfrm>
            <a:custGeom>
              <a:avLst/>
              <a:gdLst>
                <a:gd name="connsiteX0" fmla="*/ 0 w 1429684"/>
                <a:gd name="connsiteY0" fmla="*/ 1238630 h 1238630"/>
                <a:gd name="connsiteX1" fmla="*/ 69272 w 1429684"/>
                <a:gd name="connsiteY1" fmla="*/ 670593 h 1238630"/>
                <a:gd name="connsiteX2" fmla="*/ 277091 w 1429684"/>
                <a:gd name="connsiteY2" fmla="*/ 282666 h 1238630"/>
                <a:gd name="connsiteX3" fmla="*/ 526472 w 1429684"/>
                <a:gd name="connsiteY3" fmla="*/ 60993 h 1238630"/>
                <a:gd name="connsiteX4" fmla="*/ 720436 w 1429684"/>
                <a:gd name="connsiteY4" fmla="*/ 5575 h 1238630"/>
                <a:gd name="connsiteX5" fmla="*/ 969818 w 1429684"/>
                <a:gd name="connsiteY5" fmla="*/ 33284 h 1238630"/>
                <a:gd name="connsiteX6" fmla="*/ 1260763 w 1429684"/>
                <a:gd name="connsiteY6" fmla="*/ 282666 h 1238630"/>
                <a:gd name="connsiteX7" fmla="*/ 1399309 w 1429684"/>
                <a:gd name="connsiteY7" fmla="*/ 642884 h 1238630"/>
                <a:gd name="connsiteX8" fmla="*/ 1427018 w 1429684"/>
                <a:gd name="connsiteY8" fmla="*/ 961539 h 1238630"/>
                <a:gd name="connsiteX9" fmla="*/ 1427018 w 1429684"/>
                <a:gd name="connsiteY9" fmla="*/ 1113939 h 1238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9684" h="1238630">
                  <a:moveTo>
                    <a:pt x="0" y="1238630"/>
                  </a:moveTo>
                  <a:cubicBezTo>
                    <a:pt x="11545" y="1034275"/>
                    <a:pt x="23090" y="829920"/>
                    <a:pt x="69272" y="670593"/>
                  </a:cubicBezTo>
                  <a:cubicBezTo>
                    <a:pt x="115454" y="511266"/>
                    <a:pt x="200891" y="384266"/>
                    <a:pt x="277091" y="282666"/>
                  </a:cubicBezTo>
                  <a:cubicBezTo>
                    <a:pt x="353291" y="181066"/>
                    <a:pt x="452581" y="107175"/>
                    <a:pt x="526472" y="60993"/>
                  </a:cubicBezTo>
                  <a:cubicBezTo>
                    <a:pt x="600363" y="14811"/>
                    <a:pt x="646545" y="10193"/>
                    <a:pt x="720436" y="5575"/>
                  </a:cubicBezTo>
                  <a:cubicBezTo>
                    <a:pt x="794327" y="957"/>
                    <a:pt x="879764" y="-12898"/>
                    <a:pt x="969818" y="33284"/>
                  </a:cubicBezTo>
                  <a:cubicBezTo>
                    <a:pt x="1059873" y="79466"/>
                    <a:pt x="1189181" y="181066"/>
                    <a:pt x="1260763" y="282666"/>
                  </a:cubicBezTo>
                  <a:cubicBezTo>
                    <a:pt x="1332345" y="384266"/>
                    <a:pt x="1371600" y="529738"/>
                    <a:pt x="1399309" y="642884"/>
                  </a:cubicBezTo>
                  <a:cubicBezTo>
                    <a:pt x="1427018" y="756029"/>
                    <a:pt x="1422400" y="883030"/>
                    <a:pt x="1427018" y="961539"/>
                  </a:cubicBezTo>
                  <a:cubicBezTo>
                    <a:pt x="1431636" y="1040048"/>
                    <a:pt x="1429327" y="1076993"/>
                    <a:pt x="1427018" y="1113939"/>
                  </a:cubicBezTo>
                </a:path>
              </a:pathLst>
            </a:cu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Rocket : Space rocket Stock Photo">
              <a:extLst>
                <a:ext uri="{FF2B5EF4-FFF2-40B4-BE49-F238E27FC236}">
                  <a16:creationId xmlns:a16="http://schemas.microsoft.com/office/drawing/2014/main" id="{8695503E-3CFA-49EB-9E4F-815590F7A5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799564">
              <a:off x="2333604" y="1939660"/>
              <a:ext cx="751294" cy="657382"/>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a:extLst>
              <a:ext uri="{FF2B5EF4-FFF2-40B4-BE49-F238E27FC236}">
                <a16:creationId xmlns:a16="http://schemas.microsoft.com/office/drawing/2014/main" id="{CF179884-5A00-4A08-8CEF-3F4CC7D4F6D5}"/>
              </a:ext>
            </a:extLst>
          </p:cNvPr>
          <p:cNvSpPr txBox="1"/>
          <p:nvPr/>
        </p:nvSpPr>
        <p:spPr>
          <a:xfrm>
            <a:off x="5947146" y="1312626"/>
            <a:ext cx="5867400" cy="4801314"/>
          </a:xfrm>
          <a:prstGeom prst="rect">
            <a:avLst/>
          </a:prstGeom>
          <a:noFill/>
        </p:spPr>
        <p:txBody>
          <a:bodyPr wrap="square" rtlCol="0">
            <a:spAutoFit/>
          </a:bodyPr>
          <a:lstStyle/>
          <a:p>
            <a:pPr marL="285750" indent="-285750">
              <a:buFont typeface="Arial" panose="020B0604020202020204" pitchFamily="34" charset="0"/>
              <a:buChar char="•"/>
            </a:pPr>
            <a:r>
              <a:rPr lang="en-US" sz="2400" dirty="0"/>
              <a:t>A sub-orbital trajectory is a flight path that impacts the earth</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 sub-orbital trajectory is sometimes referred to as an “earth intersecting orbit”.  If we shrunk the earth to a point mass, the rocket would actually orbit around that point.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dirty="0"/>
              <a:t>A sub-orbital rocket can reach altitudes higher than low earth orbiting satellites, but the rocket can’t generate the required velocity to achieve orbit. </a:t>
            </a:r>
          </a:p>
        </p:txBody>
      </p:sp>
    </p:spTree>
    <p:extLst>
      <p:ext uri="{BB962C8B-B14F-4D97-AF65-F5344CB8AC3E}">
        <p14:creationId xmlns:p14="http://schemas.microsoft.com/office/powerpoint/2010/main" val="1718262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400256" y="5337212"/>
            <a:ext cx="864096" cy="21602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0"/>
          </p:cNvCxnSpPr>
          <p:nvPr/>
        </p:nvCxnSpPr>
        <p:spPr>
          <a:xfrm>
            <a:off x="3352802" y="6447658"/>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05202" y="558924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56858" y="450912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67809" y="306896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87889" y="1880829"/>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59997" y="112474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68109" y="14127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824193" y="2456893"/>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64253" y="364502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24293" y="50131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a:off x="2999656" y="6093296"/>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a:off x="3179676" y="526520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3539716" y="4221088"/>
            <a:ext cx="684076" cy="576064"/>
          </a:xfrm>
          <a:prstGeom prst="arc">
            <a:avLst>
              <a:gd name="adj1" fmla="val 17381957"/>
              <a:gd name="adj2" fmla="val 21599999"/>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a:off x="4115780" y="274492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a:off x="4907868" y="1628800"/>
            <a:ext cx="504056" cy="576064"/>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5400000">
            <a:off x="8490266" y="463513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5400000">
            <a:off x="8094222" y="3230978"/>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5400000">
            <a:off x="7626170" y="2150858"/>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5400000">
            <a:off x="6978098" y="1106742"/>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518285" y="1343933"/>
            <a:ext cx="3309462" cy="2554545"/>
          </a:xfrm>
          <a:prstGeom prst="rect">
            <a:avLst/>
          </a:prstGeom>
          <a:noFill/>
        </p:spPr>
        <p:txBody>
          <a:bodyPr wrap="square" rtlCol="0">
            <a:spAutoFit/>
          </a:bodyPr>
          <a:lstStyle/>
          <a:p>
            <a:r>
              <a:rPr lang="en-US" sz="2000" dirty="0"/>
              <a:t>The term “</a:t>
            </a:r>
            <a:r>
              <a:rPr lang="en-US" sz="2000" b="1" dirty="0"/>
              <a:t>local horizontal</a:t>
            </a:r>
            <a:r>
              <a:rPr lang="en-US" sz="2000" dirty="0"/>
              <a:t>” is used, because if the flight covers a significant distance, the curvature of the earth causes the “horizontal” to change.  Horizontal means “parallel to the earth’s surface”. </a:t>
            </a:r>
          </a:p>
        </p:txBody>
      </p:sp>
      <p:sp>
        <p:nvSpPr>
          <p:cNvPr id="2" name="Slide Number Placeholder 1"/>
          <p:cNvSpPr>
            <a:spLocks noGrp="1"/>
          </p:cNvSpPr>
          <p:nvPr>
            <p:ph type="sldNum" sz="quarter" idx="12"/>
          </p:nvPr>
        </p:nvSpPr>
        <p:spPr/>
        <p:txBody>
          <a:bodyPr/>
          <a:lstStyle/>
          <a:p>
            <a:fld id="{F9F6B30B-CB57-43A3-A176-F29CAAF84654}" type="slidenum">
              <a:rPr lang="en-US" smtClean="0"/>
              <a:t>20</a:t>
            </a:fld>
            <a:endParaRPr lang="en-US"/>
          </a:p>
        </p:txBody>
      </p:sp>
      <p:sp>
        <p:nvSpPr>
          <p:cNvPr id="46" name="Title 12">
            <a:extLst>
              <a:ext uri="{FF2B5EF4-FFF2-40B4-BE49-F238E27FC236}">
                <a16:creationId xmlns:a16="http://schemas.microsoft.com/office/drawing/2014/main" id="{787028C6-A3F5-4E56-B9DD-909426E9A879}"/>
              </a:ext>
            </a:extLst>
          </p:cNvPr>
          <p:cNvSpPr txBox="1">
            <a:spLocks/>
          </p:cNvSpPr>
          <p:nvPr/>
        </p:nvSpPr>
        <p:spPr>
          <a:xfrm>
            <a:off x="1981200" y="149469"/>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Flight Path Angle</a:t>
            </a:r>
            <a:endParaRPr lang="en-US" sz="3600" dirty="0"/>
          </a:p>
        </p:txBody>
      </p:sp>
      <p:grpSp>
        <p:nvGrpSpPr>
          <p:cNvPr id="48" name="Group 47">
            <a:extLst>
              <a:ext uri="{FF2B5EF4-FFF2-40B4-BE49-F238E27FC236}">
                <a16:creationId xmlns:a16="http://schemas.microsoft.com/office/drawing/2014/main" id="{CEDF4503-9EBA-4155-8DFA-15255F8F6750}"/>
              </a:ext>
            </a:extLst>
          </p:cNvPr>
          <p:cNvGrpSpPr/>
          <p:nvPr/>
        </p:nvGrpSpPr>
        <p:grpSpPr>
          <a:xfrm>
            <a:off x="466516" y="4152537"/>
            <a:ext cx="2282512" cy="2044414"/>
            <a:chOff x="466516" y="4152537"/>
            <a:chExt cx="2282512" cy="2044414"/>
          </a:xfrm>
        </p:grpSpPr>
        <p:grpSp>
          <p:nvGrpSpPr>
            <p:cNvPr id="21" name="Group 20">
              <a:extLst>
                <a:ext uri="{FF2B5EF4-FFF2-40B4-BE49-F238E27FC236}">
                  <a16:creationId xmlns:a16="http://schemas.microsoft.com/office/drawing/2014/main" id="{F3586C73-E035-4A48-A557-2A3A2DCF1969}"/>
                </a:ext>
              </a:extLst>
            </p:cNvPr>
            <p:cNvGrpSpPr/>
            <p:nvPr/>
          </p:nvGrpSpPr>
          <p:grpSpPr>
            <a:xfrm>
              <a:off x="466516" y="4617132"/>
              <a:ext cx="1616752" cy="1579819"/>
              <a:chOff x="906244" y="3555014"/>
              <a:chExt cx="1616752" cy="1579819"/>
            </a:xfrm>
          </p:grpSpPr>
          <p:pic>
            <p:nvPicPr>
              <p:cNvPr id="44" name="Picture 43">
                <a:extLst>
                  <a:ext uri="{FF2B5EF4-FFF2-40B4-BE49-F238E27FC236}">
                    <a16:creationId xmlns:a16="http://schemas.microsoft.com/office/drawing/2014/main" id="{29A777FA-D908-4026-B683-E6D46B5EB3E2}"/>
                  </a:ext>
                </a:extLst>
              </p:cNvPr>
              <p:cNvPicPr>
                <a:picLocks noChangeAspect="1"/>
              </p:cNvPicPr>
              <p:nvPr/>
            </p:nvPicPr>
            <p:blipFill>
              <a:blip r:embed="rId2"/>
              <a:stretch>
                <a:fillRect/>
              </a:stretch>
            </p:blipFill>
            <p:spPr>
              <a:xfrm>
                <a:off x="906244" y="3558792"/>
                <a:ext cx="1616752" cy="1576041"/>
              </a:xfrm>
              <a:prstGeom prst="rect">
                <a:avLst/>
              </a:prstGeom>
            </p:spPr>
          </p:pic>
          <p:cxnSp>
            <p:nvCxnSpPr>
              <p:cNvPr id="5" name="Straight Connector 4">
                <a:extLst>
                  <a:ext uri="{FF2B5EF4-FFF2-40B4-BE49-F238E27FC236}">
                    <a16:creationId xmlns:a16="http://schemas.microsoft.com/office/drawing/2014/main" id="{6B681273-F101-47F7-9B94-9B2E2976214A}"/>
                  </a:ext>
                </a:extLst>
              </p:cNvPr>
              <p:cNvCxnSpPr/>
              <p:nvPr/>
            </p:nvCxnSpPr>
            <p:spPr>
              <a:xfrm>
                <a:off x="1506528" y="3555014"/>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1142090-7098-4D6D-97F3-4F671BB88710}"/>
                  </a:ext>
                </a:extLst>
              </p:cNvPr>
              <p:cNvCxnSpPr>
                <a:cxnSpLocks/>
              </p:cNvCxnSpPr>
              <p:nvPr/>
            </p:nvCxnSpPr>
            <p:spPr>
              <a:xfrm>
                <a:off x="2286000" y="3719249"/>
                <a:ext cx="232820" cy="3240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DC617D5-D223-447F-933D-74D8127644B5}"/>
                </a:ext>
              </a:extLst>
            </p:cNvPr>
            <p:cNvSpPr txBox="1"/>
            <p:nvPr/>
          </p:nvSpPr>
          <p:spPr>
            <a:xfrm>
              <a:off x="1522200" y="4152537"/>
              <a:ext cx="1226828" cy="523220"/>
            </a:xfrm>
            <a:prstGeom prst="rect">
              <a:avLst/>
            </a:prstGeom>
            <a:noFill/>
          </p:spPr>
          <p:txBody>
            <a:bodyPr wrap="square" rtlCol="0">
              <a:spAutoFit/>
            </a:bodyPr>
            <a:lstStyle/>
            <a:p>
              <a:r>
                <a:rPr lang="en-US" sz="1400" dirty="0"/>
                <a:t>Local Horizontal</a:t>
              </a:r>
            </a:p>
          </p:txBody>
        </p:sp>
        <p:cxnSp>
          <p:nvCxnSpPr>
            <p:cNvPr id="7" name="Straight Connector 6">
              <a:extLst>
                <a:ext uri="{FF2B5EF4-FFF2-40B4-BE49-F238E27FC236}">
                  <a16:creationId xmlns:a16="http://schemas.microsoft.com/office/drawing/2014/main" id="{7E4220F1-0435-4CCE-8698-9363D2E3D183}"/>
                </a:ext>
              </a:extLst>
            </p:cNvPr>
            <p:cNvCxnSpPr>
              <a:cxnSpLocks/>
            </p:cNvCxnSpPr>
            <p:nvPr/>
          </p:nvCxnSpPr>
          <p:spPr>
            <a:xfrm flipV="1">
              <a:off x="1274892" y="4419600"/>
              <a:ext cx="0" cy="9893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BB84D9-D28A-40C8-A078-634B242B8E81}"/>
                </a:ext>
              </a:extLst>
            </p:cNvPr>
            <p:cNvCxnSpPr>
              <a:cxnSpLocks/>
            </p:cNvCxnSpPr>
            <p:nvPr/>
          </p:nvCxnSpPr>
          <p:spPr>
            <a:xfrm flipV="1">
              <a:off x="1259706" y="4830675"/>
              <a:ext cx="819386" cy="579525"/>
            </a:xfrm>
            <a:prstGeom prst="line">
              <a:avLst/>
            </a:prstGeom>
            <a:ln w="285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0235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400256" y="5337212"/>
            <a:ext cx="864096" cy="21602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0"/>
          </p:cNvCxnSpPr>
          <p:nvPr/>
        </p:nvCxnSpPr>
        <p:spPr>
          <a:xfrm>
            <a:off x="3352802" y="6447658"/>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05202" y="558924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56858" y="450912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67809" y="306896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87889" y="1880829"/>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59997" y="112474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68109" y="14127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824193" y="2456893"/>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64253" y="364502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24293" y="50131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a:off x="2999656" y="6093296"/>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a:off x="3179676" y="526520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3539716" y="4221088"/>
            <a:ext cx="684076" cy="576064"/>
          </a:xfrm>
          <a:prstGeom prst="arc">
            <a:avLst>
              <a:gd name="adj1" fmla="val 17381957"/>
              <a:gd name="adj2" fmla="val 21599999"/>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a:off x="4115780" y="274492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a:off x="4907868" y="1628800"/>
            <a:ext cx="504056" cy="576064"/>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1883532" y="1844825"/>
            <a:ext cx="2520280" cy="646331"/>
          </a:xfrm>
          <a:prstGeom prst="rect">
            <a:avLst/>
          </a:prstGeom>
          <a:noFill/>
        </p:spPr>
        <p:txBody>
          <a:bodyPr wrap="square" rtlCol="0">
            <a:spAutoFit/>
          </a:bodyPr>
          <a:lstStyle/>
          <a:p>
            <a:r>
              <a:rPr lang="en-US" dirty="0"/>
              <a:t>Flight Path Angle is positive on the </a:t>
            </a:r>
            <a:r>
              <a:rPr lang="en-US" dirty="0" err="1"/>
              <a:t>upleg</a:t>
            </a:r>
            <a:endParaRPr lang="en-US" dirty="0"/>
          </a:p>
        </p:txBody>
      </p:sp>
      <p:sp>
        <p:nvSpPr>
          <p:cNvPr id="2" name="Slide Number Placeholder 1"/>
          <p:cNvSpPr>
            <a:spLocks noGrp="1"/>
          </p:cNvSpPr>
          <p:nvPr>
            <p:ph type="sldNum" sz="quarter" idx="12"/>
          </p:nvPr>
        </p:nvSpPr>
        <p:spPr/>
        <p:txBody>
          <a:bodyPr/>
          <a:lstStyle/>
          <a:p>
            <a:fld id="{F9F6B30B-CB57-43A3-A176-F29CAAF84654}" type="slidenum">
              <a:rPr lang="en-US" smtClean="0"/>
              <a:t>21</a:t>
            </a:fld>
            <a:endParaRPr lang="en-US"/>
          </a:p>
        </p:txBody>
      </p:sp>
      <p:sp>
        <p:nvSpPr>
          <p:cNvPr id="39" name="Title 12">
            <a:extLst>
              <a:ext uri="{FF2B5EF4-FFF2-40B4-BE49-F238E27FC236}">
                <a16:creationId xmlns:a16="http://schemas.microsoft.com/office/drawing/2014/main" id="{15EC091C-A07E-499F-8DC7-9C14241B3E20}"/>
              </a:ext>
            </a:extLst>
          </p:cNvPr>
          <p:cNvSpPr txBox="1">
            <a:spLocks/>
          </p:cNvSpPr>
          <p:nvPr/>
        </p:nvSpPr>
        <p:spPr>
          <a:xfrm>
            <a:off x="1981200" y="149469"/>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Flight Path Angle</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4151782" y="2456894"/>
            <a:ext cx="828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5033880" y="1430780"/>
            <a:ext cx="468056"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59996" y="1124744"/>
            <a:ext cx="432048" cy="158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7050106" y="1430778"/>
            <a:ext cx="468052" cy="432048"/>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7626170" y="2690918"/>
            <a:ext cx="864096" cy="39604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8068476" y="3939824"/>
            <a:ext cx="878609" cy="289009"/>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8400256" y="5337212"/>
            <a:ext cx="864096" cy="216024"/>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0"/>
          </p:cNvCxnSpPr>
          <p:nvPr/>
        </p:nvCxnSpPr>
        <p:spPr>
          <a:xfrm>
            <a:off x="3352802" y="6447658"/>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05202" y="558924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56858" y="450912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67809" y="3068961"/>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87889" y="1880829"/>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59997" y="112474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68109" y="14127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824193" y="2456893"/>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64253" y="3645025"/>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24293" y="5013177"/>
            <a:ext cx="1051011" cy="567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8" name="Arc 37"/>
          <p:cNvSpPr/>
          <p:nvPr/>
        </p:nvSpPr>
        <p:spPr>
          <a:xfrm rot="5400000">
            <a:off x="8490266" y="4635134"/>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p:cNvSpPr/>
          <p:nvPr/>
        </p:nvSpPr>
        <p:spPr>
          <a:xfrm rot="5400000">
            <a:off x="8094222" y="3230978"/>
            <a:ext cx="684076" cy="648072"/>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p:cNvSpPr/>
          <p:nvPr/>
        </p:nvSpPr>
        <p:spPr>
          <a:xfrm rot="5400000">
            <a:off x="7626170" y="2150858"/>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p:cNvSpPr/>
          <p:nvPr/>
        </p:nvSpPr>
        <p:spPr>
          <a:xfrm rot="5400000">
            <a:off x="6978098" y="1106742"/>
            <a:ext cx="684076" cy="504056"/>
          </a:xfrm>
          <a:prstGeom prst="arc">
            <a:avLst>
              <a:gd name="adj1" fmla="val 17381957"/>
              <a:gd name="adj2" fmla="val 0"/>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5555940" y="3501009"/>
            <a:ext cx="2520280" cy="923330"/>
          </a:xfrm>
          <a:prstGeom prst="rect">
            <a:avLst/>
          </a:prstGeom>
          <a:noFill/>
        </p:spPr>
        <p:txBody>
          <a:bodyPr wrap="square" rtlCol="0">
            <a:spAutoFit/>
          </a:bodyPr>
          <a:lstStyle/>
          <a:p>
            <a:r>
              <a:rPr lang="en-US" dirty="0"/>
              <a:t>Flight Path Angle is negative on the </a:t>
            </a:r>
            <a:r>
              <a:rPr lang="en-US" dirty="0" err="1"/>
              <a:t>downleg</a:t>
            </a:r>
            <a:endParaRPr lang="en-US" dirty="0"/>
          </a:p>
        </p:txBody>
      </p:sp>
      <p:sp>
        <p:nvSpPr>
          <p:cNvPr id="2" name="Slide Number Placeholder 1"/>
          <p:cNvSpPr>
            <a:spLocks noGrp="1"/>
          </p:cNvSpPr>
          <p:nvPr>
            <p:ph type="sldNum" sz="quarter" idx="12"/>
          </p:nvPr>
        </p:nvSpPr>
        <p:spPr/>
        <p:txBody>
          <a:bodyPr/>
          <a:lstStyle/>
          <a:p>
            <a:fld id="{F9F6B30B-CB57-43A3-A176-F29CAAF84654}" type="slidenum">
              <a:rPr lang="en-US" smtClean="0"/>
              <a:t>22</a:t>
            </a:fld>
            <a:endParaRPr lang="en-US"/>
          </a:p>
        </p:txBody>
      </p:sp>
      <p:sp>
        <p:nvSpPr>
          <p:cNvPr id="34" name="Title 12">
            <a:extLst>
              <a:ext uri="{FF2B5EF4-FFF2-40B4-BE49-F238E27FC236}">
                <a16:creationId xmlns:a16="http://schemas.microsoft.com/office/drawing/2014/main" id="{402E9361-12D9-446B-8BB5-E11EE88D7A94}"/>
              </a:ext>
            </a:extLst>
          </p:cNvPr>
          <p:cNvSpPr txBox="1">
            <a:spLocks/>
          </p:cNvSpPr>
          <p:nvPr/>
        </p:nvSpPr>
        <p:spPr>
          <a:xfrm>
            <a:off x="1981200" y="149469"/>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Flight Path Angle</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796193">
            <a:off x="3225864" y="5408382"/>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dirty="0"/>
              <a:t>Model</a:t>
            </a:r>
            <a:r>
              <a:rPr lang="en-US" sz="3600" dirty="0"/>
              <a:t> </a:t>
            </a:r>
            <a:r>
              <a:rPr lang="en-US" sz="3600" u="sng" dirty="0"/>
              <a:t>Rocket</a:t>
            </a:r>
            <a:r>
              <a:rPr lang="en-US" sz="3600" dirty="0"/>
              <a:t> - Flight Path Angle and Body Angle</a:t>
            </a:r>
          </a:p>
        </p:txBody>
      </p:sp>
      <p:sp>
        <p:nvSpPr>
          <p:cNvPr id="3" name="Slide Number Placeholder 2"/>
          <p:cNvSpPr>
            <a:spLocks noGrp="1"/>
          </p:cNvSpPr>
          <p:nvPr>
            <p:ph type="sldNum" sz="quarter" idx="12"/>
          </p:nvPr>
        </p:nvSpPr>
        <p:spPr/>
        <p:txBody>
          <a:bodyPr/>
          <a:lstStyle/>
          <a:p>
            <a:fld id="{F9F6B30B-CB57-43A3-A176-F29CAAF84654}" type="slidenum">
              <a:rPr lang="en-US" smtClean="0"/>
              <a:t>23</a:t>
            </a:fld>
            <a:endParaRPr lang="en-US"/>
          </a:p>
        </p:txBody>
      </p:sp>
      <p:sp>
        <p:nvSpPr>
          <p:cNvPr id="5" name="TextBox 4">
            <a:extLst>
              <a:ext uri="{FF2B5EF4-FFF2-40B4-BE49-F238E27FC236}">
                <a16:creationId xmlns:a16="http://schemas.microsoft.com/office/drawing/2014/main" id="{F5181331-8BE4-40F7-B7D3-335C23F4170E}"/>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11"/>
          <p:cNvGrpSpPr/>
          <p:nvPr/>
        </p:nvGrpSpPr>
        <p:grpSpPr>
          <a:xfrm rot="1126956">
            <a:off x="3621909" y="3860210"/>
            <a:ext cx="432048" cy="1080120"/>
            <a:chOff x="971600" y="2204864"/>
            <a:chExt cx="432048" cy="1080120"/>
          </a:xfrm>
        </p:grpSpPr>
        <p:sp>
          <p:nvSpPr>
            <p:cNvPr id="14" name="Rectangle 13"/>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dirty="0"/>
              <a:t>Model</a:t>
            </a:r>
            <a:r>
              <a:rPr lang="en-US" sz="3600" dirty="0"/>
              <a:t> </a:t>
            </a:r>
            <a:r>
              <a:rPr lang="en-US" sz="3600" u="sng" dirty="0"/>
              <a:t>Rocket</a:t>
            </a:r>
            <a:r>
              <a:rPr lang="en-US" sz="3600" dirty="0"/>
              <a:t> - Flight Path Angle and Body Angle</a:t>
            </a:r>
          </a:p>
        </p:txBody>
      </p:sp>
      <p:sp>
        <p:nvSpPr>
          <p:cNvPr id="3" name="Slide Number Placeholder 2"/>
          <p:cNvSpPr>
            <a:spLocks noGrp="1"/>
          </p:cNvSpPr>
          <p:nvPr>
            <p:ph type="sldNum" sz="quarter" idx="12"/>
          </p:nvPr>
        </p:nvSpPr>
        <p:spPr/>
        <p:txBody>
          <a:bodyPr/>
          <a:lstStyle/>
          <a:p>
            <a:fld id="{F9F6B30B-CB57-43A3-A176-F29CAAF84654}" type="slidenum">
              <a:rPr lang="en-US" smtClean="0"/>
              <a:t>24</a:t>
            </a:fld>
            <a:endParaRPr lang="en-US"/>
          </a:p>
        </p:txBody>
      </p:sp>
      <p:sp>
        <p:nvSpPr>
          <p:cNvPr id="11" name="TextBox 10">
            <a:extLst>
              <a:ext uri="{FF2B5EF4-FFF2-40B4-BE49-F238E27FC236}">
                <a16:creationId xmlns:a16="http://schemas.microsoft.com/office/drawing/2014/main" id="{CDF36B20-B2CE-4B9F-BD82-B8905FD607EE}"/>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18"/>
          <p:cNvGrpSpPr/>
          <p:nvPr/>
        </p:nvGrpSpPr>
        <p:grpSpPr>
          <a:xfrm rot="1552715">
            <a:off x="4198893" y="2459275"/>
            <a:ext cx="432048" cy="1080120"/>
            <a:chOff x="971600" y="2204864"/>
            <a:chExt cx="432048" cy="1080120"/>
          </a:xfrm>
        </p:grpSpPr>
        <p:sp>
          <p:nvSpPr>
            <p:cNvPr id="20" name="Rectangle 1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Triangle 2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25</a:t>
            </a:fld>
            <a:endParaRPr lang="en-US"/>
          </a:p>
        </p:txBody>
      </p:sp>
      <p:sp>
        <p:nvSpPr>
          <p:cNvPr id="11" name="TextBox 10">
            <a:extLst>
              <a:ext uri="{FF2B5EF4-FFF2-40B4-BE49-F238E27FC236}">
                <a16:creationId xmlns:a16="http://schemas.microsoft.com/office/drawing/2014/main" id="{E7A66072-C210-480D-936D-D868885BB297}"/>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3"/>
          <p:cNvGrpSpPr/>
          <p:nvPr/>
        </p:nvGrpSpPr>
        <p:grpSpPr>
          <a:xfrm rot="2351280">
            <a:off x="4984500" y="1211778"/>
            <a:ext cx="432048" cy="1080120"/>
            <a:chOff x="971600" y="2204864"/>
            <a:chExt cx="432048" cy="1080120"/>
          </a:xfrm>
        </p:grpSpPr>
        <p:sp>
          <p:nvSpPr>
            <p:cNvPr id="25" name="Rectangle 24"/>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26</a:t>
            </a:fld>
            <a:endParaRPr lang="en-US"/>
          </a:p>
        </p:txBody>
      </p:sp>
      <p:sp>
        <p:nvSpPr>
          <p:cNvPr id="11" name="TextBox 10">
            <a:extLst>
              <a:ext uri="{FF2B5EF4-FFF2-40B4-BE49-F238E27FC236}">
                <a16:creationId xmlns:a16="http://schemas.microsoft.com/office/drawing/2014/main" id="{5A1355AF-62AB-4545-8A63-A8D15D8A8524}"/>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8"/>
          <p:cNvGrpSpPr/>
          <p:nvPr/>
        </p:nvGrpSpPr>
        <p:grpSpPr>
          <a:xfrm rot="5400000">
            <a:off x="6096000" y="584684"/>
            <a:ext cx="432048" cy="1080120"/>
            <a:chOff x="971600" y="2204864"/>
            <a:chExt cx="432048" cy="1080120"/>
          </a:xfrm>
        </p:grpSpPr>
        <p:sp>
          <p:nvSpPr>
            <p:cNvPr id="30" name="Rectangle 2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27</a:t>
            </a:fld>
            <a:endParaRPr lang="en-US"/>
          </a:p>
        </p:txBody>
      </p:sp>
      <p:sp>
        <p:nvSpPr>
          <p:cNvPr id="11" name="TextBox 10">
            <a:extLst>
              <a:ext uri="{FF2B5EF4-FFF2-40B4-BE49-F238E27FC236}">
                <a16:creationId xmlns:a16="http://schemas.microsoft.com/office/drawing/2014/main" id="{A08498E4-C9D7-4B51-9BBF-D660FA50E955}"/>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8"/>
          <p:cNvGrpSpPr/>
          <p:nvPr/>
        </p:nvGrpSpPr>
        <p:grpSpPr>
          <a:xfrm rot="8526450">
            <a:off x="7297161" y="1457260"/>
            <a:ext cx="432048" cy="1080120"/>
            <a:chOff x="971600" y="2204864"/>
            <a:chExt cx="432048" cy="1080120"/>
          </a:xfrm>
        </p:grpSpPr>
        <p:sp>
          <p:nvSpPr>
            <p:cNvPr id="30" name="Rectangle 2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28</a:t>
            </a:fld>
            <a:endParaRPr lang="en-US"/>
          </a:p>
        </p:txBody>
      </p:sp>
      <p:sp>
        <p:nvSpPr>
          <p:cNvPr id="11" name="TextBox 10">
            <a:extLst>
              <a:ext uri="{FF2B5EF4-FFF2-40B4-BE49-F238E27FC236}">
                <a16:creationId xmlns:a16="http://schemas.microsoft.com/office/drawing/2014/main" id="{E277F0DF-9F20-4A6D-8752-F006A825C8B4}"/>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8"/>
          <p:cNvGrpSpPr/>
          <p:nvPr/>
        </p:nvGrpSpPr>
        <p:grpSpPr>
          <a:xfrm rot="9143737">
            <a:off x="7797818" y="2238250"/>
            <a:ext cx="432048" cy="1080120"/>
            <a:chOff x="971600" y="2204864"/>
            <a:chExt cx="432048" cy="1080120"/>
          </a:xfrm>
        </p:grpSpPr>
        <p:sp>
          <p:nvSpPr>
            <p:cNvPr id="30" name="Rectangle 2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29</a:t>
            </a:fld>
            <a:endParaRPr lang="en-US"/>
          </a:p>
        </p:txBody>
      </p:sp>
      <p:sp>
        <p:nvSpPr>
          <p:cNvPr id="11" name="TextBox 10">
            <a:extLst>
              <a:ext uri="{FF2B5EF4-FFF2-40B4-BE49-F238E27FC236}">
                <a16:creationId xmlns:a16="http://schemas.microsoft.com/office/drawing/2014/main" id="{DA032F16-8D66-48A2-AA4B-06C1734CF369}"/>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F047B0-DBEF-4F7E-9377-15E3F1C2524B}"/>
              </a:ext>
            </a:extLst>
          </p:cNvPr>
          <p:cNvSpPr>
            <a:spLocks noGrp="1"/>
          </p:cNvSpPr>
          <p:nvPr>
            <p:ph type="sldNum" sz="quarter" idx="12"/>
          </p:nvPr>
        </p:nvSpPr>
        <p:spPr/>
        <p:txBody>
          <a:bodyPr/>
          <a:lstStyle/>
          <a:p>
            <a:fld id="{F9F6B30B-CB57-43A3-A176-F29CAAF84654}" type="slidenum">
              <a:rPr lang="en-US" smtClean="0"/>
              <a:t>3</a:t>
            </a:fld>
            <a:endParaRPr lang="en-US"/>
          </a:p>
        </p:txBody>
      </p:sp>
      <p:sp>
        <p:nvSpPr>
          <p:cNvPr id="3" name="Title 12">
            <a:extLst>
              <a:ext uri="{FF2B5EF4-FFF2-40B4-BE49-F238E27FC236}">
                <a16:creationId xmlns:a16="http://schemas.microsoft.com/office/drawing/2014/main" id="{1872F11A-30EE-4D0E-800E-C41B2585789F}"/>
              </a:ext>
            </a:extLst>
          </p:cNvPr>
          <p:cNvSpPr txBox="1">
            <a:spLocks/>
          </p:cNvSpPr>
          <p:nvPr/>
        </p:nvSpPr>
        <p:spPr>
          <a:xfrm>
            <a:off x="876300" y="152400"/>
            <a:ext cx="10439400" cy="96713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Difference Between Orbital and Sub-Orbital Trajectories</a:t>
            </a:r>
          </a:p>
        </p:txBody>
      </p:sp>
      <p:grpSp>
        <p:nvGrpSpPr>
          <p:cNvPr id="13" name="Group 12">
            <a:extLst>
              <a:ext uri="{FF2B5EF4-FFF2-40B4-BE49-F238E27FC236}">
                <a16:creationId xmlns:a16="http://schemas.microsoft.com/office/drawing/2014/main" id="{1FB0FB6E-E2E4-42E3-A03A-661A254325FD}"/>
              </a:ext>
            </a:extLst>
          </p:cNvPr>
          <p:cNvGrpSpPr/>
          <p:nvPr/>
        </p:nvGrpSpPr>
        <p:grpSpPr>
          <a:xfrm>
            <a:off x="609600" y="1330017"/>
            <a:ext cx="5093326" cy="4815851"/>
            <a:chOff x="1066799" y="1180237"/>
            <a:chExt cx="5331682" cy="5176114"/>
          </a:xfrm>
        </p:grpSpPr>
        <p:grpSp>
          <p:nvGrpSpPr>
            <p:cNvPr id="4" name="Group 3">
              <a:extLst>
                <a:ext uri="{FF2B5EF4-FFF2-40B4-BE49-F238E27FC236}">
                  <a16:creationId xmlns:a16="http://schemas.microsoft.com/office/drawing/2014/main" id="{5D889200-B692-40CD-AD80-DFF3A6BBCB64}"/>
                </a:ext>
              </a:extLst>
            </p:cNvPr>
            <p:cNvGrpSpPr/>
            <p:nvPr/>
          </p:nvGrpSpPr>
          <p:grpSpPr>
            <a:xfrm>
              <a:off x="1066799" y="1427747"/>
              <a:ext cx="5077736" cy="4928604"/>
              <a:chOff x="6497781" y="1420091"/>
              <a:chExt cx="4168088" cy="4017817"/>
            </a:xfrm>
          </p:grpSpPr>
          <p:sp>
            <p:nvSpPr>
              <p:cNvPr id="7" name="Oval 6">
                <a:extLst>
                  <a:ext uri="{FF2B5EF4-FFF2-40B4-BE49-F238E27FC236}">
                    <a16:creationId xmlns:a16="http://schemas.microsoft.com/office/drawing/2014/main" id="{645BC845-C331-47EE-A280-F17B54A3B053}"/>
                  </a:ext>
                </a:extLst>
              </p:cNvPr>
              <p:cNvSpPr>
                <a:spLocks noChangeArrowheads="1"/>
              </p:cNvSpPr>
              <p:nvPr/>
            </p:nvSpPr>
            <p:spPr bwMode="auto">
              <a:xfrm>
                <a:off x="6497781" y="1420091"/>
                <a:ext cx="4168088" cy="4017817"/>
              </a:xfrm>
              <a:prstGeom prst="ellipse">
                <a:avLst/>
              </a:prstGeom>
              <a:noFill/>
              <a:ln w="38100">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a:extLst>
                  <a:ext uri="{FF2B5EF4-FFF2-40B4-BE49-F238E27FC236}">
                    <a16:creationId xmlns:a16="http://schemas.microsoft.com/office/drawing/2014/main" id="{9F8D87A5-0CAA-4C4B-BDF4-74753F9BF186}"/>
                  </a:ext>
                </a:extLst>
              </p:cNvPr>
              <p:cNvPicPr>
                <a:picLocks noChangeAspect="1"/>
              </p:cNvPicPr>
              <p:nvPr/>
            </p:nvPicPr>
            <p:blipFill>
              <a:blip r:embed="rId2"/>
              <a:stretch>
                <a:fillRect/>
              </a:stretch>
            </p:blipFill>
            <p:spPr>
              <a:xfrm>
                <a:off x="7187679" y="2014599"/>
                <a:ext cx="2845841" cy="2828801"/>
              </a:xfrm>
              <a:prstGeom prst="rect">
                <a:avLst/>
              </a:prstGeom>
            </p:spPr>
          </p:pic>
        </p:grpSp>
        <p:pic>
          <p:nvPicPr>
            <p:cNvPr id="9" name="Picture 2" descr="Rocket : Space rocket Stock Photo">
              <a:extLst>
                <a:ext uri="{FF2B5EF4-FFF2-40B4-BE49-F238E27FC236}">
                  <a16:creationId xmlns:a16="http://schemas.microsoft.com/office/drawing/2014/main" id="{57381BD6-CF63-4891-82B9-C6017E81B0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956865">
              <a:off x="5694143" y="2927652"/>
              <a:ext cx="751294" cy="657382"/>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Shape 9">
              <a:extLst>
                <a:ext uri="{FF2B5EF4-FFF2-40B4-BE49-F238E27FC236}">
                  <a16:creationId xmlns:a16="http://schemas.microsoft.com/office/drawing/2014/main" id="{56EE0164-ADB0-4F6B-9563-7C5F419CEF34}"/>
                </a:ext>
              </a:extLst>
            </p:cNvPr>
            <p:cNvSpPr/>
            <p:nvPr/>
          </p:nvSpPr>
          <p:spPr>
            <a:xfrm rot="21080367">
              <a:off x="2631333" y="1180237"/>
              <a:ext cx="1149927" cy="1637521"/>
            </a:xfrm>
            <a:custGeom>
              <a:avLst/>
              <a:gdLst>
                <a:gd name="connsiteX0" fmla="*/ 0 w 1429684"/>
                <a:gd name="connsiteY0" fmla="*/ 1238630 h 1238630"/>
                <a:gd name="connsiteX1" fmla="*/ 69272 w 1429684"/>
                <a:gd name="connsiteY1" fmla="*/ 670593 h 1238630"/>
                <a:gd name="connsiteX2" fmla="*/ 277091 w 1429684"/>
                <a:gd name="connsiteY2" fmla="*/ 282666 h 1238630"/>
                <a:gd name="connsiteX3" fmla="*/ 526472 w 1429684"/>
                <a:gd name="connsiteY3" fmla="*/ 60993 h 1238630"/>
                <a:gd name="connsiteX4" fmla="*/ 720436 w 1429684"/>
                <a:gd name="connsiteY4" fmla="*/ 5575 h 1238630"/>
                <a:gd name="connsiteX5" fmla="*/ 969818 w 1429684"/>
                <a:gd name="connsiteY5" fmla="*/ 33284 h 1238630"/>
                <a:gd name="connsiteX6" fmla="*/ 1260763 w 1429684"/>
                <a:gd name="connsiteY6" fmla="*/ 282666 h 1238630"/>
                <a:gd name="connsiteX7" fmla="*/ 1399309 w 1429684"/>
                <a:gd name="connsiteY7" fmla="*/ 642884 h 1238630"/>
                <a:gd name="connsiteX8" fmla="*/ 1427018 w 1429684"/>
                <a:gd name="connsiteY8" fmla="*/ 961539 h 1238630"/>
                <a:gd name="connsiteX9" fmla="*/ 1427018 w 1429684"/>
                <a:gd name="connsiteY9" fmla="*/ 1113939 h 1238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9684" h="1238630">
                  <a:moveTo>
                    <a:pt x="0" y="1238630"/>
                  </a:moveTo>
                  <a:cubicBezTo>
                    <a:pt x="11545" y="1034275"/>
                    <a:pt x="23090" y="829920"/>
                    <a:pt x="69272" y="670593"/>
                  </a:cubicBezTo>
                  <a:cubicBezTo>
                    <a:pt x="115454" y="511266"/>
                    <a:pt x="200891" y="384266"/>
                    <a:pt x="277091" y="282666"/>
                  </a:cubicBezTo>
                  <a:cubicBezTo>
                    <a:pt x="353291" y="181066"/>
                    <a:pt x="452581" y="107175"/>
                    <a:pt x="526472" y="60993"/>
                  </a:cubicBezTo>
                  <a:cubicBezTo>
                    <a:pt x="600363" y="14811"/>
                    <a:pt x="646545" y="10193"/>
                    <a:pt x="720436" y="5575"/>
                  </a:cubicBezTo>
                  <a:cubicBezTo>
                    <a:pt x="794327" y="957"/>
                    <a:pt x="879764" y="-12898"/>
                    <a:pt x="969818" y="33284"/>
                  </a:cubicBezTo>
                  <a:cubicBezTo>
                    <a:pt x="1059873" y="79466"/>
                    <a:pt x="1189181" y="181066"/>
                    <a:pt x="1260763" y="282666"/>
                  </a:cubicBezTo>
                  <a:cubicBezTo>
                    <a:pt x="1332345" y="384266"/>
                    <a:pt x="1371600" y="529738"/>
                    <a:pt x="1399309" y="642884"/>
                  </a:cubicBezTo>
                  <a:cubicBezTo>
                    <a:pt x="1427018" y="756029"/>
                    <a:pt x="1422400" y="883030"/>
                    <a:pt x="1427018" y="961539"/>
                  </a:cubicBezTo>
                  <a:cubicBezTo>
                    <a:pt x="1431636" y="1040048"/>
                    <a:pt x="1429327" y="1076993"/>
                    <a:pt x="1427018" y="1113939"/>
                  </a:cubicBezTo>
                </a:path>
              </a:pathLst>
            </a:cu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Rocket : Space rocket Stock Photo">
              <a:extLst>
                <a:ext uri="{FF2B5EF4-FFF2-40B4-BE49-F238E27FC236}">
                  <a16:creationId xmlns:a16="http://schemas.microsoft.com/office/drawing/2014/main" id="{8695503E-3CFA-49EB-9E4F-815590F7A5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799564">
              <a:off x="2333604" y="1939660"/>
              <a:ext cx="751294" cy="657382"/>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a:extLst>
              <a:ext uri="{FF2B5EF4-FFF2-40B4-BE49-F238E27FC236}">
                <a16:creationId xmlns:a16="http://schemas.microsoft.com/office/drawing/2014/main" id="{CF179884-5A00-4A08-8CEF-3F4CC7D4F6D5}"/>
              </a:ext>
            </a:extLst>
          </p:cNvPr>
          <p:cNvSpPr txBox="1"/>
          <p:nvPr/>
        </p:nvSpPr>
        <p:spPr>
          <a:xfrm>
            <a:off x="5900398" y="1193211"/>
            <a:ext cx="5758202" cy="5632311"/>
          </a:xfrm>
          <a:prstGeom prst="rect">
            <a:avLst/>
          </a:prstGeom>
          <a:noFill/>
        </p:spPr>
        <p:txBody>
          <a:bodyPr wrap="square" rtlCol="0">
            <a:spAutoFit/>
          </a:bodyPr>
          <a:lstStyle/>
          <a:p>
            <a:pPr marL="285750" indent="-285750">
              <a:buFont typeface="Arial" panose="020B0604020202020204" pitchFamily="34" charset="0"/>
              <a:buChar char="•"/>
            </a:pPr>
            <a:r>
              <a:rPr lang="en-US" sz="2400" dirty="0"/>
              <a:t>Sub-orbital rockets are generally launched at launch angles as low as ~ 75 degrees (from the horizontal), but are usually launched at angles around 82 degrees.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Orbital rockets go through a pitch maneuver, so much of the velocity is applied in the horizontal direction.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If a sounding rocket was pitched over after launch like an orbital rocket, the maximum velocity would only be on the order of 8,000 MPH.</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33111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8"/>
          <p:cNvGrpSpPr/>
          <p:nvPr/>
        </p:nvGrpSpPr>
        <p:grpSpPr>
          <a:xfrm rot="9566990">
            <a:off x="8163147" y="3215594"/>
            <a:ext cx="432048" cy="1080120"/>
            <a:chOff x="971600" y="2204864"/>
            <a:chExt cx="432048" cy="1080120"/>
          </a:xfrm>
        </p:grpSpPr>
        <p:sp>
          <p:nvSpPr>
            <p:cNvPr id="30" name="Rectangle 2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3" name="Slide Number Placeholder 2"/>
          <p:cNvSpPr>
            <a:spLocks noGrp="1"/>
          </p:cNvSpPr>
          <p:nvPr>
            <p:ph type="sldNum" sz="quarter" idx="12"/>
          </p:nvPr>
        </p:nvSpPr>
        <p:spPr/>
        <p:txBody>
          <a:bodyPr/>
          <a:lstStyle/>
          <a:p>
            <a:fld id="{F9F6B30B-CB57-43A3-A176-F29CAAF84654}" type="slidenum">
              <a:rPr lang="en-US" smtClean="0"/>
              <a:t>30</a:t>
            </a:fld>
            <a:endParaRPr lang="en-US"/>
          </a:p>
        </p:txBody>
      </p:sp>
      <p:sp>
        <p:nvSpPr>
          <p:cNvPr id="11" name="TextBox 10">
            <a:extLst>
              <a:ext uri="{FF2B5EF4-FFF2-40B4-BE49-F238E27FC236}">
                <a16:creationId xmlns:a16="http://schemas.microsoft.com/office/drawing/2014/main" id="{6F8887B9-3CC6-4191-8E0D-102AAB6DEDEE}"/>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28"/>
          <p:cNvGrpSpPr/>
          <p:nvPr/>
        </p:nvGrpSpPr>
        <p:grpSpPr>
          <a:xfrm rot="10048263">
            <a:off x="8476265" y="4334560"/>
            <a:ext cx="432048" cy="1080120"/>
            <a:chOff x="971600" y="2204864"/>
            <a:chExt cx="432048" cy="1080120"/>
          </a:xfrm>
        </p:grpSpPr>
        <p:sp>
          <p:nvSpPr>
            <p:cNvPr id="30" name="Rectangle 29"/>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itle 12"/>
          <p:cNvSpPr txBox="1">
            <a:spLocks/>
          </p:cNvSpPr>
          <p:nvPr/>
        </p:nvSpPr>
        <p:spPr>
          <a:xfrm>
            <a:off x="1981200" y="194818"/>
            <a:ext cx="8229600" cy="51911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u="sng"/>
              <a:t>Model</a:t>
            </a:r>
            <a:r>
              <a:rPr lang="en-US" sz="3600"/>
              <a:t> </a:t>
            </a:r>
            <a:r>
              <a:rPr lang="en-US" sz="3600" u="sng"/>
              <a:t>Rocket</a:t>
            </a:r>
            <a:r>
              <a:rPr lang="en-US" sz="3600"/>
              <a:t> - Flight Path Angle and Body Angle</a:t>
            </a:r>
            <a:endParaRPr lang="en-US" sz="3600" dirty="0"/>
          </a:p>
        </p:txBody>
      </p:sp>
      <p:sp>
        <p:nvSpPr>
          <p:cNvPr id="5" name="Slide Number Placeholder 4"/>
          <p:cNvSpPr>
            <a:spLocks noGrp="1"/>
          </p:cNvSpPr>
          <p:nvPr>
            <p:ph type="sldNum" sz="quarter" idx="12"/>
          </p:nvPr>
        </p:nvSpPr>
        <p:spPr/>
        <p:txBody>
          <a:bodyPr/>
          <a:lstStyle/>
          <a:p>
            <a:fld id="{F9F6B30B-CB57-43A3-A176-F29CAAF84654}" type="slidenum">
              <a:rPr lang="en-US" smtClean="0"/>
              <a:t>31</a:t>
            </a:fld>
            <a:endParaRPr lang="en-US"/>
          </a:p>
        </p:txBody>
      </p:sp>
      <p:sp>
        <p:nvSpPr>
          <p:cNvPr id="13" name="TextBox 12">
            <a:extLst>
              <a:ext uri="{FF2B5EF4-FFF2-40B4-BE49-F238E27FC236}">
                <a16:creationId xmlns:a16="http://schemas.microsoft.com/office/drawing/2014/main" id="{982AAE8C-6E21-454A-B392-65951C11C778}"/>
              </a:ext>
            </a:extLst>
          </p:cNvPr>
          <p:cNvSpPr txBox="1"/>
          <p:nvPr/>
        </p:nvSpPr>
        <p:spPr>
          <a:xfrm>
            <a:off x="4610100" y="3801498"/>
            <a:ext cx="3314700" cy="1323439"/>
          </a:xfrm>
          <a:prstGeom prst="rect">
            <a:avLst/>
          </a:prstGeom>
          <a:noFill/>
        </p:spPr>
        <p:txBody>
          <a:bodyPr wrap="square" rtlCol="0">
            <a:spAutoFit/>
          </a:bodyPr>
          <a:lstStyle/>
          <a:p>
            <a:r>
              <a:rPr lang="en-US" sz="2000" dirty="0"/>
              <a:t>The longitudinal (long) axis of the rocket will always be parallel to the velocity vector of the rocket.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796193">
            <a:off x="3225864" y="5408382"/>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dirty="0"/>
              <a:t>Sounding</a:t>
            </a:r>
            <a:r>
              <a:rPr lang="en-US" sz="2800" dirty="0"/>
              <a:t>  </a:t>
            </a:r>
            <a:r>
              <a:rPr lang="en-US" sz="2800" u="sng" dirty="0"/>
              <a:t>Rocket</a:t>
            </a:r>
            <a:r>
              <a:rPr lang="en-US" sz="2800" dirty="0"/>
              <a:t> - Flight Path Angle and Body Angle</a:t>
            </a:r>
          </a:p>
        </p:txBody>
      </p:sp>
      <p:sp>
        <p:nvSpPr>
          <p:cNvPr id="3" name="Slide Number Placeholder 2"/>
          <p:cNvSpPr>
            <a:spLocks noGrp="1"/>
          </p:cNvSpPr>
          <p:nvPr>
            <p:ph type="sldNum" sz="quarter" idx="12"/>
          </p:nvPr>
        </p:nvSpPr>
        <p:spPr/>
        <p:txBody>
          <a:bodyPr/>
          <a:lstStyle/>
          <a:p>
            <a:fld id="{F9F6B30B-CB57-43A3-A176-F29CAAF84654}" type="slidenum">
              <a:rPr lang="en-US" smtClean="0"/>
              <a:t>32</a:t>
            </a:fld>
            <a:endParaRPr lang="en-US"/>
          </a:p>
        </p:txBody>
      </p:sp>
      <p:grpSp>
        <p:nvGrpSpPr>
          <p:cNvPr id="5" name="Group 4">
            <a:extLst>
              <a:ext uri="{FF2B5EF4-FFF2-40B4-BE49-F238E27FC236}">
                <a16:creationId xmlns:a16="http://schemas.microsoft.com/office/drawing/2014/main" id="{D5AA7EF5-797C-4533-92FB-4B9696B33FDA}"/>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AA8D284B-204D-4B6D-BE78-FA48ACDB0FDF}"/>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39DAEC-B595-4798-B044-CFDD84E15922}"/>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itle 12"/>
          <p:cNvSpPr>
            <a:spLocks noGrp="1"/>
          </p:cNvSpPr>
          <p:nvPr>
            <p:ph type="title" idx="4294967295"/>
          </p:nvPr>
        </p:nvSpPr>
        <p:spPr>
          <a:xfrm>
            <a:off x="2209800" y="147251"/>
            <a:ext cx="8229600" cy="741362"/>
          </a:xfrm>
        </p:spPr>
        <p:txBody>
          <a:bodyPr>
            <a:normAutofit/>
          </a:bodyPr>
          <a:lstStyle/>
          <a:p>
            <a:r>
              <a:rPr lang="en-US" sz="2800" u="sng" dirty="0"/>
              <a:t>Sounding</a:t>
            </a:r>
            <a:r>
              <a:rPr lang="en-US" sz="2800" dirty="0"/>
              <a:t>  </a:t>
            </a:r>
            <a:r>
              <a:rPr lang="en-US" sz="2800" u="sng" dirty="0"/>
              <a:t>Rocket</a:t>
            </a:r>
            <a:r>
              <a:rPr lang="en-US" sz="2800" dirty="0"/>
              <a:t> - Flight Path Angle and Body Angle</a:t>
            </a:r>
          </a:p>
        </p:txBody>
      </p:sp>
      <p:grpSp>
        <p:nvGrpSpPr>
          <p:cNvPr id="2" name="Group 9"/>
          <p:cNvGrpSpPr/>
          <p:nvPr/>
        </p:nvGrpSpPr>
        <p:grpSpPr>
          <a:xfrm rot="796193">
            <a:off x="3549900" y="4148243"/>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lide Number Placeholder 2"/>
          <p:cNvSpPr>
            <a:spLocks noGrp="1"/>
          </p:cNvSpPr>
          <p:nvPr>
            <p:ph type="sldNum" sz="quarter" idx="12"/>
          </p:nvPr>
        </p:nvSpPr>
        <p:spPr/>
        <p:txBody>
          <a:bodyPr/>
          <a:lstStyle/>
          <a:p>
            <a:fld id="{F9F6B30B-CB57-43A3-A176-F29CAAF84654}" type="slidenum">
              <a:rPr lang="en-US" smtClean="0"/>
              <a:t>33</a:t>
            </a:fld>
            <a:endParaRPr lang="en-US"/>
          </a:p>
        </p:txBody>
      </p:sp>
      <p:grpSp>
        <p:nvGrpSpPr>
          <p:cNvPr id="10" name="Group 9">
            <a:extLst>
              <a:ext uri="{FF2B5EF4-FFF2-40B4-BE49-F238E27FC236}">
                <a16:creationId xmlns:a16="http://schemas.microsoft.com/office/drawing/2014/main" id="{448EE4E7-5577-4AA8-A32A-42E87C9624C2}"/>
              </a:ext>
            </a:extLst>
          </p:cNvPr>
          <p:cNvGrpSpPr/>
          <p:nvPr/>
        </p:nvGrpSpPr>
        <p:grpSpPr>
          <a:xfrm>
            <a:off x="2195698" y="3581400"/>
            <a:ext cx="9386702" cy="646331"/>
            <a:chOff x="2171564" y="4108430"/>
            <a:chExt cx="9386702" cy="646331"/>
          </a:xfrm>
        </p:grpSpPr>
        <p:cxnSp>
          <p:nvCxnSpPr>
            <p:cNvPr id="11" name="Straight Connector 10">
              <a:extLst>
                <a:ext uri="{FF2B5EF4-FFF2-40B4-BE49-F238E27FC236}">
                  <a16:creationId xmlns:a16="http://schemas.microsoft.com/office/drawing/2014/main" id="{9F879C3B-474F-46C7-9A8D-8D8A2459399F}"/>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88300A3-1259-4798-8371-485C973A3298}"/>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3952207" y="2966330"/>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34</a:t>
            </a:fld>
            <a:endParaRPr lang="en-US"/>
          </a:p>
        </p:txBody>
      </p:sp>
      <p:grpSp>
        <p:nvGrpSpPr>
          <p:cNvPr id="11" name="Group 10">
            <a:extLst>
              <a:ext uri="{FF2B5EF4-FFF2-40B4-BE49-F238E27FC236}">
                <a16:creationId xmlns:a16="http://schemas.microsoft.com/office/drawing/2014/main" id="{14D6F40B-636B-4BE9-B02F-FE5C962BB938}"/>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43E76D83-A8B9-439E-A7C6-E06C31F75738}"/>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4DC8DD7-2487-43AD-BB87-4FC9AAD4E996}"/>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5" name="TextBox 4">
            <a:extLst>
              <a:ext uri="{FF2B5EF4-FFF2-40B4-BE49-F238E27FC236}">
                <a16:creationId xmlns:a16="http://schemas.microsoft.com/office/drawing/2014/main" id="{A99BCB82-2A3D-4BD3-8B3F-1AD1A838D32E}"/>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4528272" y="1778199"/>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35</a:t>
            </a:fld>
            <a:endParaRPr lang="en-US"/>
          </a:p>
        </p:txBody>
      </p:sp>
      <p:grpSp>
        <p:nvGrpSpPr>
          <p:cNvPr id="11" name="Group 10">
            <a:extLst>
              <a:ext uri="{FF2B5EF4-FFF2-40B4-BE49-F238E27FC236}">
                <a16:creationId xmlns:a16="http://schemas.microsoft.com/office/drawing/2014/main" id="{4EB79664-C881-4E3B-BA2D-EE6697FC6C87}"/>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C51FEDE3-7386-470E-8822-E238C8074C13}"/>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D166A10-7734-40CA-B391-C52C970D8709}"/>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F5202AF4-F072-429A-B000-E138F25CF5EA}"/>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5284354" y="842094"/>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36</a:t>
            </a:fld>
            <a:endParaRPr lang="en-US"/>
          </a:p>
        </p:txBody>
      </p:sp>
      <p:grpSp>
        <p:nvGrpSpPr>
          <p:cNvPr id="11" name="Group 10">
            <a:extLst>
              <a:ext uri="{FF2B5EF4-FFF2-40B4-BE49-F238E27FC236}">
                <a16:creationId xmlns:a16="http://schemas.microsoft.com/office/drawing/2014/main" id="{27E4349A-799C-46EC-B3AC-2C75A5069AED}"/>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1F161710-CCDC-4EA9-BA4E-BED910317041}"/>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7A908E5-B799-417F-9D1C-88B43CD0F6C3}"/>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9544D8DB-FCA0-46BF-869B-7B9AD5C7FFB6}"/>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6148450" y="626071"/>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37</a:t>
            </a:fld>
            <a:endParaRPr lang="en-US"/>
          </a:p>
        </p:txBody>
      </p:sp>
      <p:grpSp>
        <p:nvGrpSpPr>
          <p:cNvPr id="11" name="Group 10">
            <a:extLst>
              <a:ext uri="{FF2B5EF4-FFF2-40B4-BE49-F238E27FC236}">
                <a16:creationId xmlns:a16="http://schemas.microsoft.com/office/drawing/2014/main" id="{BEE06287-DC10-42EA-9ADE-97FD6E68325F}"/>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F0E93F2B-E99B-4E8A-99C0-63D725892CDE}"/>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137C6A5-5CCB-4F01-A121-151A1425EF16}"/>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EB18C2AB-9EFA-4CA6-BC72-CA677E208AB4}"/>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6904536" y="842094"/>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38</a:t>
            </a:fld>
            <a:endParaRPr lang="en-US"/>
          </a:p>
        </p:txBody>
      </p:sp>
      <p:grpSp>
        <p:nvGrpSpPr>
          <p:cNvPr id="11" name="Group 10">
            <a:extLst>
              <a:ext uri="{FF2B5EF4-FFF2-40B4-BE49-F238E27FC236}">
                <a16:creationId xmlns:a16="http://schemas.microsoft.com/office/drawing/2014/main" id="{EE169D85-BEBA-46F6-8550-3A60BBF3D412}"/>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57F4ECCB-DD6A-4E23-8095-9DE8DA75390D}"/>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329B7B6-7A88-484B-8B8F-B52B430C43A9}"/>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C5C1ACD4-BFF9-4AE5-B625-74CE6B6E02E2}"/>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7480598" y="1526170"/>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39</a:t>
            </a:fld>
            <a:endParaRPr lang="en-US"/>
          </a:p>
        </p:txBody>
      </p:sp>
      <p:grpSp>
        <p:nvGrpSpPr>
          <p:cNvPr id="11" name="Group 10">
            <a:extLst>
              <a:ext uri="{FF2B5EF4-FFF2-40B4-BE49-F238E27FC236}">
                <a16:creationId xmlns:a16="http://schemas.microsoft.com/office/drawing/2014/main" id="{F10431D0-B3E9-40C1-A070-C8264B967448}"/>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63211FD8-EFAE-40FB-A827-FB60AA78EDC4}"/>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22B1A10-73AB-4D87-8992-57F4257A0722}"/>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AA38FA3C-F8AB-4370-977E-F40DDDD38965}"/>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352800" y="4747583"/>
            <a:ext cx="1371600" cy="1700074"/>
          </a:xfrm>
          <a:custGeom>
            <a:avLst/>
            <a:gdLst>
              <a:gd name="connsiteX0" fmla="*/ 0 w 1447060"/>
              <a:gd name="connsiteY0" fmla="*/ 1717829 h 1744462"/>
              <a:gd name="connsiteX1" fmla="*/ 115410 w 1447060"/>
              <a:gd name="connsiteY1" fmla="*/ 1140781 h 1744462"/>
              <a:gd name="connsiteX2" fmla="*/ 337351 w 1447060"/>
              <a:gd name="connsiteY2" fmla="*/ 519344 h 1744462"/>
              <a:gd name="connsiteX3" fmla="*/ 594804 w 1447060"/>
              <a:gd name="connsiteY3" fmla="*/ 164237 h 1744462"/>
              <a:gd name="connsiteX4" fmla="*/ 949911 w 1447060"/>
              <a:gd name="connsiteY4" fmla="*/ 48827 h 1744462"/>
              <a:gd name="connsiteX5" fmla="*/ 1260629 w 1447060"/>
              <a:gd name="connsiteY5" fmla="*/ 84338 h 1744462"/>
              <a:gd name="connsiteX6" fmla="*/ 1376039 w 1447060"/>
              <a:gd name="connsiteY6" fmla="*/ 554854 h 1744462"/>
              <a:gd name="connsiteX7" fmla="*/ 1420427 w 1447060"/>
              <a:gd name="connsiteY7" fmla="*/ 1220680 h 1744462"/>
              <a:gd name="connsiteX8" fmla="*/ 1447060 w 1447060"/>
              <a:gd name="connsiteY8" fmla="*/ 1744462 h 1744462"/>
              <a:gd name="connsiteX0" fmla="*/ 0 w 1447060"/>
              <a:gd name="connsiteY0" fmla="*/ 1679113 h 1705746"/>
              <a:gd name="connsiteX1" fmla="*/ 115410 w 1447060"/>
              <a:gd name="connsiteY1" fmla="*/ 1102065 h 1705746"/>
              <a:gd name="connsiteX2" fmla="*/ 337351 w 1447060"/>
              <a:gd name="connsiteY2" fmla="*/ 480628 h 1705746"/>
              <a:gd name="connsiteX3" fmla="*/ 594804 w 1447060"/>
              <a:gd name="connsiteY3" fmla="*/ 125521 h 1705746"/>
              <a:gd name="connsiteX4" fmla="*/ 949911 w 1447060"/>
              <a:gd name="connsiteY4" fmla="*/ 10111 h 1705746"/>
              <a:gd name="connsiteX5" fmla="*/ 1219200 w 1447060"/>
              <a:gd name="connsiteY5" fmla="*/ 186185 h 1705746"/>
              <a:gd name="connsiteX6" fmla="*/ 1376039 w 1447060"/>
              <a:gd name="connsiteY6" fmla="*/ 516138 h 1705746"/>
              <a:gd name="connsiteX7" fmla="*/ 1420427 w 1447060"/>
              <a:gd name="connsiteY7" fmla="*/ 1181964 h 1705746"/>
              <a:gd name="connsiteX8" fmla="*/ 1447060 w 1447060"/>
              <a:gd name="connsiteY8" fmla="*/ 1705746 h 1705746"/>
              <a:gd name="connsiteX0" fmla="*/ 0 w 1447060"/>
              <a:gd name="connsiteY0" fmla="*/ 1679113 h 1705746"/>
              <a:gd name="connsiteX1" fmla="*/ 115410 w 1447060"/>
              <a:gd name="connsiteY1" fmla="*/ 1102065 h 1705746"/>
              <a:gd name="connsiteX2" fmla="*/ 337351 w 1447060"/>
              <a:gd name="connsiteY2" fmla="*/ 480628 h 1705746"/>
              <a:gd name="connsiteX3" fmla="*/ 594804 w 1447060"/>
              <a:gd name="connsiteY3" fmla="*/ 125521 h 1705746"/>
              <a:gd name="connsiteX4" fmla="*/ 949911 w 1447060"/>
              <a:gd name="connsiteY4" fmla="*/ 10111 h 1705746"/>
              <a:gd name="connsiteX5" fmla="*/ 1219200 w 1447060"/>
              <a:gd name="connsiteY5" fmla="*/ 186185 h 1705746"/>
              <a:gd name="connsiteX6" fmla="*/ 1295400 w 1447060"/>
              <a:gd name="connsiteY6" fmla="*/ 567185 h 1705746"/>
              <a:gd name="connsiteX7" fmla="*/ 1420427 w 1447060"/>
              <a:gd name="connsiteY7" fmla="*/ 1181964 h 1705746"/>
              <a:gd name="connsiteX8" fmla="*/ 1447060 w 1447060"/>
              <a:gd name="connsiteY8" fmla="*/ 1705746 h 1705746"/>
              <a:gd name="connsiteX0" fmla="*/ 0 w 1447060"/>
              <a:gd name="connsiteY0" fmla="*/ 1669002 h 1695635"/>
              <a:gd name="connsiteX1" fmla="*/ 115410 w 1447060"/>
              <a:gd name="connsiteY1" fmla="*/ 1091954 h 1695635"/>
              <a:gd name="connsiteX2" fmla="*/ 337351 w 1447060"/>
              <a:gd name="connsiteY2" fmla="*/ 470517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420427 w 1447060"/>
              <a:gd name="connsiteY7" fmla="*/ 1171853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420427 w 1447060"/>
              <a:gd name="connsiteY7" fmla="*/ 1171853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0142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19200 w 1447060"/>
              <a:gd name="connsiteY6" fmla="*/ 557074 h 1695635"/>
              <a:gd name="connsiteX7" fmla="*/ 1371600 w 1447060"/>
              <a:gd name="connsiteY7" fmla="*/ 10142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19200 w 1447060"/>
              <a:gd name="connsiteY6" fmla="*/ 557074 h 1695635"/>
              <a:gd name="connsiteX7" fmla="*/ 1295400 w 1447060"/>
              <a:gd name="connsiteY7" fmla="*/ 1014274 h 1695635"/>
              <a:gd name="connsiteX8" fmla="*/ 1447060 w 1447060"/>
              <a:gd name="connsiteY8" fmla="*/ 1695635 h 1695635"/>
              <a:gd name="connsiteX0" fmla="*/ 0 w 1371600"/>
              <a:gd name="connsiteY0" fmla="*/ 1669002 h 1700074"/>
              <a:gd name="connsiteX1" fmla="*/ 115410 w 1371600"/>
              <a:gd name="connsiteY1" fmla="*/ 1091954 h 1700074"/>
              <a:gd name="connsiteX2" fmla="*/ 381000 w 1371600"/>
              <a:gd name="connsiteY2" fmla="*/ 557074 h 1700074"/>
              <a:gd name="connsiteX3" fmla="*/ 685800 w 1371600"/>
              <a:gd name="connsiteY3" fmla="*/ 176074 h 1700074"/>
              <a:gd name="connsiteX4" fmla="*/ 949911 w 1371600"/>
              <a:gd name="connsiteY4" fmla="*/ 0 h 1700074"/>
              <a:gd name="connsiteX5" fmla="*/ 1143000 w 1371600"/>
              <a:gd name="connsiteY5" fmla="*/ 176074 h 1700074"/>
              <a:gd name="connsiteX6" fmla="*/ 1219200 w 1371600"/>
              <a:gd name="connsiteY6" fmla="*/ 557074 h 1700074"/>
              <a:gd name="connsiteX7" fmla="*/ 1295400 w 1371600"/>
              <a:gd name="connsiteY7" fmla="*/ 1014274 h 1700074"/>
              <a:gd name="connsiteX8" fmla="*/ 1371600 w 1371600"/>
              <a:gd name="connsiteY8" fmla="*/ 1700074 h 1700074"/>
              <a:gd name="connsiteX0" fmla="*/ 0 w 1371600"/>
              <a:gd name="connsiteY0" fmla="*/ 1669002 h 1700074"/>
              <a:gd name="connsiteX1" fmla="*/ 115410 w 1371600"/>
              <a:gd name="connsiteY1" fmla="*/ 1091954 h 1700074"/>
              <a:gd name="connsiteX2" fmla="*/ 381000 w 1371600"/>
              <a:gd name="connsiteY2" fmla="*/ 557074 h 1700074"/>
              <a:gd name="connsiteX3" fmla="*/ 685800 w 1371600"/>
              <a:gd name="connsiteY3" fmla="*/ 176074 h 1700074"/>
              <a:gd name="connsiteX4" fmla="*/ 949911 w 1371600"/>
              <a:gd name="connsiteY4" fmla="*/ 0 h 1700074"/>
              <a:gd name="connsiteX5" fmla="*/ 1143000 w 1371600"/>
              <a:gd name="connsiteY5" fmla="*/ 176074 h 1700074"/>
              <a:gd name="connsiteX6" fmla="*/ 1231032 w 1371600"/>
              <a:gd name="connsiteY6" fmla="*/ 553625 h 1700074"/>
              <a:gd name="connsiteX7" fmla="*/ 1295400 w 1371600"/>
              <a:gd name="connsiteY7" fmla="*/ 1014274 h 1700074"/>
              <a:gd name="connsiteX8" fmla="*/ 1371600 w 1371600"/>
              <a:gd name="connsiteY8" fmla="*/ 1700074 h 1700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0" h="1700074">
                <a:moveTo>
                  <a:pt x="0" y="1669002"/>
                </a:moveTo>
                <a:cubicBezTo>
                  <a:pt x="29592" y="1480352"/>
                  <a:pt x="51910" y="1277275"/>
                  <a:pt x="115410" y="1091954"/>
                </a:cubicBezTo>
                <a:cubicBezTo>
                  <a:pt x="178910" y="906633"/>
                  <a:pt x="285935" y="709721"/>
                  <a:pt x="381000" y="557074"/>
                </a:cubicBezTo>
                <a:cubicBezTo>
                  <a:pt x="476065" y="404427"/>
                  <a:pt x="590982" y="268919"/>
                  <a:pt x="685800" y="176074"/>
                </a:cubicBezTo>
                <a:cubicBezTo>
                  <a:pt x="780618" y="83229"/>
                  <a:pt x="873711" y="0"/>
                  <a:pt x="949911" y="0"/>
                </a:cubicBezTo>
                <a:cubicBezTo>
                  <a:pt x="1026111" y="0"/>
                  <a:pt x="1096147" y="83803"/>
                  <a:pt x="1143000" y="176074"/>
                </a:cubicBezTo>
                <a:cubicBezTo>
                  <a:pt x="1189853" y="268345"/>
                  <a:pt x="1205632" y="413925"/>
                  <a:pt x="1231032" y="553625"/>
                </a:cubicBezTo>
                <a:cubicBezTo>
                  <a:pt x="1256432" y="693325"/>
                  <a:pt x="1271972" y="823199"/>
                  <a:pt x="1295400" y="1014274"/>
                </a:cubicBezTo>
                <a:cubicBezTo>
                  <a:pt x="1318828" y="1205349"/>
                  <a:pt x="1364202" y="1537317"/>
                  <a:pt x="1371600" y="1700074"/>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63552" y="2672916"/>
            <a:ext cx="1975048" cy="369332"/>
          </a:xfrm>
          <a:prstGeom prst="rect">
            <a:avLst/>
          </a:prstGeom>
          <a:noFill/>
        </p:spPr>
        <p:txBody>
          <a:bodyPr wrap="square" rtlCol="0">
            <a:spAutoFit/>
          </a:bodyPr>
          <a:lstStyle/>
          <a:p>
            <a:r>
              <a:rPr lang="en-US" dirty="0"/>
              <a:t>No Atmosphere</a:t>
            </a:r>
          </a:p>
        </p:txBody>
      </p:sp>
      <p:sp>
        <p:nvSpPr>
          <p:cNvPr id="10" name="TextBox 9"/>
          <p:cNvSpPr txBox="1"/>
          <p:nvPr/>
        </p:nvSpPr>
        <p:spPr>
          <a:xfrm>
            <a:off x="7932204" y="1772816"/>
            <a:ext cx="1368152" cy="923330"/>
          </a:xfrm>
          <a:prstGeom prst="rect">
            <a:avLst/>
          </a:prstGeom>
          <a:noFill/>
        </p:spPr>
        <p:txBody>
          <a:bodyPr wrap="square" rtlCol="0">
            <a:spAutoFit/>
          </a:bodyPr>
          <a:lstStyle/>
          <a:p>
            <a:r>
              <a:rPr lang="en-US" dirty="0"/>
              <a:t>NASA Sounding Rocket</a:t>
            </a:r>
          </a:p>
        </p:txBody>
      </p:sp>
      <p:sp>
        <p:nvSpPr>
          <p:cNvPr id="11" name="TextBox 10"/>
          <p:cNvSpPr txBox="1"/>
          <p:nvPr/>
        </p:nvSpPr>
        <p:spPr>
          <a:xfrm>
            <a:off x="4724400" y="4761149"/>
            <a:ext cx="1368152" cy="646331"/>
          </a:xfrm>
          <a:prstGeom prst="rect">
            <a:avLst/>
          </a:prstGeom>
          <a:noFill/>
        </p:spPr>
        <p:txBody>
          <a:bodyPr wrap="square" rtlCol="0">
            <a:spAutoFit/>
          </a:bodyPr>
          <a:lstStyle/>
          <a:p>
            <a:r>
              <a:rPr lang="en-US" dirty="0"/>
              <a:t>Model Rocket</a:t>
            </a:r>
          </a:p>
        </p:txBody>
      </p:sp>
      <p:sp>
        <p:nvSpPr>
          <p:cNvPr id="12" name="TextBox 11"/>
          <p:cNvSpPr txBox="1"/>
          <p:nvPr/>
        </p:nvSpPr>
        <p:spPr>
          <a:xfrm>
            <a:off x="2027548" y="4617132"/>
            <a:ext cx="1630052" cy="369332"/>
          </a:xfrm>
          <a:prstGeom prst="rect">
            <a:avLst/>
          </a:prstGeom>
          <a:noFill/>
        </p:spPr>
        <p:txBody>
          <a:bodyPr wrap="square" rtlCol="0">
            <a:spAutoFit/>
          </a:bodyPr>
          <a:lstStyle/>
          <a:p>
            <a:r>
              <a:rPr lang="en-US" dirty="0"/>
              <a:t>Atmosphere</a:t>
            </a:r>
          </a:p>
        </p:txBody>
      </p:sp>
      <p:sp>
        <p:nvSpPr>
          <p:cNvPr id="13" name="Title 12"/>
          <p:cNvSpPr>
            <a:spLocks noGrp="1"/>
          </p:cNvSpPr>
          <p:nvPr>
            <p:ph type="title" idx="4294967295"/>
          </p:nvPr>
        </p:nvSpPr>
        <p:spPr>
          <a:xfrm>
            <a:off x="1752600" y="175866"/>
            <a:ext cx="8229600" cy="741363"/>
          </a:xfrm>
        </p:spPr>
        <p:txBody>
          <a:bodyPr>
            <a:normAutofit/>
          </a:bodyPr>
          <a:lstStyle/>
          <a:p>
            <a:r>
              <a:rPr lang="en-US" sz="3600" dirty="0"/>
              <a:t>General Shape of a Suborbital Trajectory</a:t>
            </a:r>
          </a:p>
        </p:txBody>
      </p:sp>
      <p:sp>
        <p:nvSpPr>
          <p:cNvPr id="2" name="Slide Number Placeholder 1"/>
          <p:cNvSpPr>
            <a:spLocks noGrp="1"/>
          </p:cNvSpPr>
          <p:nvPr>
            <p:ph type="sldNum" sz="quarter" idx="12"/>
          </p:nvPr>
        </p:nvSpPr>
        <p:spPr/>
        <p:txBody>
          <a:bodyPr/>
          <a:lstStyle/>
          <a:p>
            <a:fld id="{F9F6B30B-CB57-43A3-A176-F29CAAF84654}" type="slidenum">
              <a:rPr lang="en-US" smtClean="0"/>
              <a:t>4</a:t>
            </a:fld>
            <a:endParaRPr lang="en-US"/>
          </a:p>
        </p:txBody>
      </p:sp>
      <p:sp>
        <p:nvSpPr>
          <p:cNvPr id="14" name="TextBox 13">
            <a:extLst>
              <a:ext uri="{FF2B5EF4-FFF2-40B4-BE49-F238E27FC236}">
                <a16:creationId xmlns:a16="http://schemas.microsoft.com/office/drawing/2014/main" id="{A465D07B-F80A-40B3-ABDD-AD4A9B540F90}"/>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7948651" y="2390266"/>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40</a:t>
            </a:fld>
            <a:endParaRPr lang="en-US"/>
          </a:p>
        </p:txBody>
      </p:sp>
      <p:grpSp>
        <p:nvGrpSpPr>
          <p:cNvPr id="11" name="Group 10">
            <a:extLst>
              <a:ext uri="{FF2B5EF4-FFF2-40B4-BE49-F238E27FC236}">
                <a16:creationId xmlns:a16="http://schemas.microsoft.com/office/drawing/2014/main" id="{6D6595B1-EF8A-4F49-B751-4E8EB22EA0FF}"/>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83D4E055-C4FA-4A22-834C-5C6408CEF456}"/>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281D3FD-3E55-4079-AB14-A60C636A3793}"/>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AE5131C7-D027-42CC-8A5C-0C61FE251410}"/>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1401906">
            <a:off x="8236683" y="3218358"/>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41</a:t>
            </a:fld>
            <a:endParaRPr lang="en-US"/>
          </a:p>
        </p:txBody>
      </p:sp>
      <p:grpSp>
        <p:nvGrpSpPr>
          <p:cNvPr id="11" name="Group 10">
            <a:extLst>
              <a:ext uri="{FF2B5EF4-FFF2-40B4-BE49-F238E27FC236}">
                <a16:creationId xmlns:a16="http://schemas.microsoft.com/office/drawing/2014/main" id="{62880CC1-3C20-4936-A11F-C02450533911}"/>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CF7C699F-6234-4971-A052-481D3D530C0A}"/>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1938D4C-B613-4CA9-B03A-37939EB39DCA}"/>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8A346E26-8D75-46B6-8424-BA0D900A6AE5}"/>
              </a:ext>
            </a:extLst>
          </p:cNvPr>
          <p:cNvSpPr txBox="1"/>
          <p:nvPr/>
        </p:nvSpPr>
        <p:spPr>
          <a:xfrm>
            <a:off x="526627" y="1407716"/>
            <a:ext cx="3648486" cy="1631216"/>
          </a:xfrm>
          <a:prstGeom prst="rect">
            <a:avLst/>
          </a:prstGeom>
          <a:noFill/>
        </p:spPr>
        <p:txBody>
          <a:bodyPr wrap="square" rtlCol="0">
            <a:spAutoFit/>
          </a:bodyPr>
          <a:lstStyle/>
          <a:p>
            <a:r>
              <a:rPr lang="en-US" sz="2000" dirty="0"/>
              <a:t>Once the sounding rocket leaves the atmosphere, there is no aerodynamic moment generated by the fins, thus the rocket will not pitch over…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3351123">
            <a:off x="8353186" y="3702407"/>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42</a:t>
            </a:fld>
            <a:endParaRPr lang="en-US"/>
          </a:p>
        </p:txBody>
      </p:sp>
      <p:grpSp>
        <p:nvGrpSpPr>
          <p:cNvPr id="11" name="Group 10">
            <a:extLst>
              <a:ext uri="{FF2B5EF4-FFF2-40B4-BE49-F238E27FC236}">
                <a16:creationId xmlns:a16="http://schemas.microsoft.com/office/drawing/2014/main" id="{E3E5714B-61E1-4CD9-9019-8E179A9DE940}"/>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79403419-5676-4FE4-A21B-81321AB739AD}"/>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8A00E68-8F3A-4A5D-9D63-29F3E4816DBB}"/>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E25F2563-7394-4B7B-8F07-9B67E8160D1B}"/>
              </a:ext>
            </a:extLst>
          </p:cNvPr>
          <p:cNvSpPr txBox="1"/>
          <p:nvPr/>
        </p:nvSpPr>
        <p:spPr>
          <a:xfrm>
            <a:off x="8314914" y="1340584"/>
            <a:ext cx="3648486" cy="1631216"/>
          </a:xfrm>
          <a:prstGeom prst="rect">
            <a:avLst/>
          </a:prstGeom>
          <a:noFill/>
        </p:spPr>
        <p:txBody>
          <a:bodyPr wrap="square" rtlCol="0">
            <a:spAutoFit/>
          </a:bodyPr>
          <a:lstStyle/>
          <a:p>
            <a:r>
              <a:rPr lang="en-US" sz="2000" dirty="0"/>
              <a:t>When the sounding rocket reenters the atmosphere, the fins will cause the rocket to align with the velocity vector once again.</a:t>
            </a:r>
          </a:p>
        </p:txBody>
      </p:sp>
    </p:spTree>
    <p:extLst>
      <p:ext uri="{BB962C8B-B14F-4D97-AF65-F5344CB8AC3E}">
        <p14:creationId xmlns:p14="http://schemas.microsoft.com/office/powerpoint/2010/main" val="39783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5598390">
            <a:off x="8528755" y="4242326"/>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dirty="0"/>
              <a:t>Sounding</a:t>
            </a:r>
            <a:r>
              <a:rPr lang="en-US" sz="2800" dirty="0"/>
              <a:t>  </a:t>
            </a:r>
            <a:r>
              <a:rPr lang="en-US" sz="2800" u="sng" dirty="0"/>
              <a:t>Rocket</a:t>
            </a:r>
            <a:r>
              <a:rPr lang="en-US" sz="2800" dirty="0"/>
              <a:t> - Flight Path Angle and Body Angle</a:t>
            </a:r>
          </a:p>
        </p:txBody>
      </p:sp>
      <p:sp>
        <p:nvSpPr>
          <p:cNvPr id="3" name="Slide Number Placeholder 2"/>
          <p:cNvSpPr>
            <a:spLocks noGrp="1"/>
          </p:cNvSpPr>
          <p:nvPr>
            <p:ph type="sldNum" sz="quarter" idx="12"/>
          </p:nvPr>
        </p:nvSpPr>
        <p:spPr/>
        <p:txBody>
          <a:bodyPr/>
          <a:lstStyle/>
          <a:p>
            <a:fld id="{F9F6B30B-CB57-43A3-A176-F29CAAF84654}" type="slidenum">
              <a:rPr lang="en-US" smtClean="0"/>
              <a:t>43</a:t>
            </a:fld>
            <a:endParaRPr lang="en-US"/>
          </a:p>
        </p:txBody>
      </p:sp>
      <p:grpSp>
        <p:nvGrpSpPr>
          <p:cNvPr id="11" name="Group 10">
            <a:extLst>
              <a:ext uri="{FF2B5EF4-FFF2-40B4-BE49-F238E27FC236}">
                <a16:creationId xmlns:a16="http://schemas.microsoft.com/office/drawing/2014/main" id="{5EDAC357-9717-400C-BC74-F18002D04C1D}"/>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1BE963DC-8498-4712-B105-2A5050AF77EE}"/>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3B29F1C-0A0B-4360-A63E-5022F0869E20}"/>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1D0E58CE-EE3D-46DD-A9E1-2FAB2702B89A}"/>
              </a:ext>
            </a:extLst>
          </p:cNvPr>
          <p:cNvSpPr txBox="1"/>
          <p:nvPr/>
        </p:nvSpPr>
        <p:spPr>
          <a:xfrm>
            <a:off x="8314914" y="1340584"/>
            <a:ext cx="3648486" cy="1631216"/>
          </a:xfrm>
          <a:prstGeom prst="rect">
            <a:avLst/>
          </a:prstGeom>
          <a:noFill/>
        </p:spPr>
        <p:txBody>
          <a:bodyPr wrap="square" rtlCol="0">
            <a:spAutoFit/>
          </a:bodyPr>
          <a:lstStyle/>
          <a:p>
            <a:r>
              <a:rPr lang="en-US" sz="2000" dirty="0"/>
              <a:t>When the sounding rocket reenters the atmosphere, the fins will cause the rocket to align with the velocity vector once again.</a:t>
            </a:r>
          </a:p>
        </p:txBody>
      </p:sp>
    </p:spTree>
    <p:extLst>
      <p:ext uri="{BB962C8B-B14F-4D97-AF65-F5344CB8AC3E}">
        <p14:creationId xmlns:p14="http://schemas.microsoft.com/office/powerpoint/2010/main" val="412634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9"/>
          <p:cNvGrpSpPr/>
          <p:nvPr/>
        </p:nvGrpSpPr>
        <p:grpSpPr>
          <a:xfrm rot="7716103">
            <a:off x="8675940" y="5050171"/>
            <a:ext cx="432048" cy="1080120"/>
            <a:chOff x="971600" y="2204864"/>
            <a:chExt cx="432048" cy="1080120"/>
          </a:xfrm>
        </p:grpSpPr>
        <p:sp>
          <p:nvSpPr>
            <p:cNvPr id="6" name="Rectangle 5"/>
            <p:cNvSpPr/>
            <p:nvPr/>
          </p:nvSpPr>
          <p:spPr>
            <a:xfrm>
              <a:off x="1115616" y="2492896"/>
              <a:ext cx="144016" cy="792088"/>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259632"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flipH="1">
              <a:off x="971600" y="3104964"/>
              <a:ext cx="144016" cy="18002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1115616" y="2204864"/>
              <a:ext cx="144016"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itle 12"/>
          <p:cNvSpPr txBox="1">
            <a:spLocks/>
          </p:cNvSpPr>
          <p:nvPr/>
        </p:nvSpPr>
        <p:spPr>
          <a:xfrm>
            <a:off x="2209800" y="147251"/>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u="sng"/>
              <a:t>Sounding</a:t>
            </a:r>
            <a:r>
              <a:rPr lang="en-US" sz="2800"/>
              <a:t>  </a:t>
            </a:r>
            <a:r>
              <a:rPr lang="en-US" sz="2800" u="sng"/>
              <a:t>Rocket</a:t>
            </a:r>
            <a:r>
              <a:rPr lang="en-US" sz="2800"/>
              <a:t> - Flight Path Angle and Body Angle</a:t>
            </a:r>
            <a:endParaRPr lang="en-US" sz="2800" dirty="0"/>
          </a:p>
        </p:txBody>
      </p:sp>
      <p:sp>
        <p:nvSpPr>
          <p:cNvPr id="3" name="Slide Number Placeholder 2"/>
          <p:cNvSpPr>
            <a:spLocks noGrp="1"/>
          </p:cNvSpPr>
          <p:nvPr>
            <p:ph type="sldNum" sz="quarter" idx="12"/>
          </p:nvPr>
        </p:nvSpPr>
        <p:spPr/>
        <p:txBody>
          <a:bodyPr/>
          <a:lstStyle/>
          <a:p>
            <a:fld id="{F9F6B30B-CB57-43A3-A176-F29CAAF84654}" type="slidenum">
              <a:rPr lang="en-US" smtClean="0"/>
              <a:t>44</a:t>
            </a:fld>
            <a:endParaRPr lang="en-US"/>
          </a:p>
        </p:txBody>
      </p:sp>
      <p:grpSp>
        <p:nvGrpSpPr>
          <p:cNvPr id="11" name="Group 10">
            <a:extLst>
              <a:ext uri="{FF2B5EF4-FFF2-40B4-BE49-F238E27FC236}">
                <a16:creationId xmlns:a16="http://schemas.microsoft.com/office/drawing/2014/main" id="{8BFFE9D8-6A60-4978-8699-D26109E11E60}"/>
              </a:ext>
            </a:extLst>
          </p:cNvPr>
          <p:cNvGrpSpPr/>
          <p:nvPr/>
        </p:nvGrpSpPr>
        <p:grpSpPr>
          <a:xfrm>
            <a:off x="2195698" y="3581400"/>
            <a:ext cx="9386702" cy="646331"/>
            <a:chOff x="2171564" y="4108430"/>
            <a:chExt cx="9386702" cy="646331"/>
          </a:xfrm>
        </p:grpSpPr>
        <p:cxnSp>
          <p:nvCxnSpPr>
            <p:cNvPr id="12" name="Straight Connector 11">
              <a:extLst>
                <a:ext uri="{FF2B5EF4-FFF2-40B4-BE49-F238E27FC236}">
                  <a16:creationId xmlns:a16="http://schemas.microsoft.com/office/drawing/2014/main" id="{452B717A-F6E7-48A3-838E-AA967D77C33C}"/>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008858C-6DB6-468F-884B-03B0704F545A}"/>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grpSp>
      <p:sp>
        <p:nvSpPr>
          <p:cNvPr id="14" name="TextBox 13">
            <a:extLst>
              <a:ext uri="{FF2B5EF4-FFF2-40B4-BE49-F238E27FC236}">
                <a16:creationId xmlns:a16="http://schemas.microsoft.com/office/drawing/2014/main" id="{9F506AC5-8A61-41F9-8AD3-2140CC9E527D}"/>
              </a:ext>
            </a:extLst>
          </p:cNvPr>
          <p:cNvSpPr txBox="1"/>
          <p:nvPr/>
        </p:nvSpPr>
        <p:spPr>
          <a:xfrm>
            <a:off x="8314914" y="1340584"/>
            <a:ext cx="3648486" cy="1631216"/>
          </a:xfrm>
          <a:prstGeom prst="rect">
            <a:avLst/>
          </a:prstGeom>
          <a:noFill/>
        </p:spPr>
        <p:txBody>
          <a:bodyPr wrap="square" rtlCol="0">
            <a:spAutoFit/>
          </a:bodyPr>
          <a:lstStyle/>
          <a:p>
            <a:r>
              <a:rPr lang="en-US" sz="2000" dirty="0"/>
              <a:t>When the sounding rocket reenters the atmosphere, the fins will cause the rocket to align with the velocity vector once again.</a:t>
            </a:r>
          </a:p>
        </p:txBody>
      </p:sp>
    </p:spTree>
    <p:extLst>
      <p:ext uri="{BB962C8B-B14F-4D97-AF65-F5344CB8AC3E}">
        <p14:creationId xmlns:p14="http://schemas.microsoft.com/office/powerpoint/2010/main" val="423892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9CC4B5-5798-43C4-AD27-9D20F5EAB8E7}"/>
              </a:ext>
            </a:extLst>
          </p:cNvPr>
          <p:cNvSpPr>
            <a:spLocks noGrp="1"/>
          </p:cNvSpPr>
          <p:nvPr>
            <p:ph type="sldNum" sz="quarter" idx="12"/>
          </p:nvPr>
        </p:nvSpPr>
        <p:spPr/>
        <p:txBody>
          <a:bodyPr/>
          <a:lstStyle/>
          <a:p>
            <a:fld id="{F9F6B30B-CB57-43A3-A176-F29CAAF84654}" type="slidenum">
              <a:rPr lang="en-US" smtClean="0"/>
              <a:t>45</a:t>
            </a:fld>
            <a:endParaRPr lang="en-US"/>
          </a:p>
        </p:txBody>
      </p:sp>
      <p:pic>
        <p:nvPicPr>
          <p:cNvPr id="3" name="Picture 2">
            <a:extLst>
              <a:ext uri="{FF2B5EF4-FFF2-40B4-BE49-F238E27FC236}">
                <a16:creationId xmlns:a16="http://schemas.microsoft.com/office/drawing/2014/main" id="{84E0974C-FBFF-4D56-A9C4-E36E3898B7B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rot="5400000">
            <a:off x="5332876" y="-3009900"/>
            <a:ext cx="1219199" cy="922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a16="http://schemas.microsoft.com/office/drawing/2014/main" id="{88AB319A-1B06-44AA-98A3-C0A2BD149BA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rot="5400000">
            <a:off x="2552702" y="1780383"/>
            <a:ext cx="1219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7249D366-5282-4B79-90C0-C6794437707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rot="5400000">
            <a:off x="8724900" y="1780383"/>
            <a:ext cx="6095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F2E6BC56-2ADE-43CD-8038-ACE28C844735}"/>
              </a:ext>
            </a:extLst>
          </p:cNvPr>
          <p:cNvSpPr txBox="1">
            <a:spLocks/>
          </p:cNvSpPr>
          <p:nvPr/>
        </p:nvSpPr>
        <p:spPr>
          <a:xfrm>
            <a:off x="1981200" y="192990"/>
            <a:ext cx="8229600" cy="7064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Sounding Rocket Factoid</a:t>
            </a:r>
          </a:p>
        </p:txBody>
      </p:sp>
      <p:sp>
        <p:nvSpPr>
          <p:cNvPr id="7" name="TextBox 6">
            <a:extLst>
              <a:ext uri="{FF2B5EF4-FFF2-40B4-BE49-F238E27FC236}">
                <a16:creationId xmlns:a16="http://schemas.microsoft.com/office/drawing/2014/main" id="{F1081ED4-7711-4A11-958E-DAA2A0D506C0}"/>
              </a:ext>
            </a:extLst>
          </p:cNvPr>
          <p:cNvSpPr txBox="1"/>
          <p:nvPr/>
        </p:nvSpPr>
        <p:spPr>
          <a:xfrm>
            <a:off x="838202" y="2401904"/>
            <a:ext cx="10058398" cy="646331"/>
          </a:xfrm>
          <a:prstGeom prst="rect">
            <a:avLst/>
          </a:prstGeom>
          <a:noFill/>
        </p:spPr>
        <p:txBody>
          <a:bodyPr wrap="square" rtlCol="0">
            <a:spAutoFit/>
          </a:bodyPr>
          <a:lstStyle/>
          <a:p>
            <a:r>
              <a:rPr lang="en-US" dirty="0"/>
              <a:t>During ascent, the payload is attached to the upper stage rocket motor.  This figure shows the third stage of a three-stage sounding rocket</a:t>
            </a:r>
          </a:p>
        </p:txBody>
      </p:sp>
      <p:sp>
        <p:nvSpPr>
          <p:cNvPr id="8" name="TextBox 7">
            <a:extLst>
              <a:ext uri="{FF2B5EF4-FFF2-40B4-BE49-F238E27FC236}">
                <a16:creationId xmlns:a16="http://schemas.microsoft.com/office/drawing/2014/main" id="{56C8F62D-7D68-4076-8793-1C9FE7671C6A}"/>
              </a:ext>
            </a:extLst>
          </p:cNvPr>
          <p:cNvSpPr txBox="1"/>
          <p:nvPr/>
        </p:nvSpPr>
        <p:spPr>
          <a:xfrm>
            <a:off x="838202" y="4961047"/>
            <a:ext cx="10058398" cy="1200329"/>
          </a:xfrm>
          <a:prstGeom prst="rect">
            <a:avLst/>
          </a:prstGeom>
          <a:noFill/>
        </p:spPr>
        <p:txBody>
          <a:bodyPr wrap="square" rtlCol="0">
            <a:spAutoFit/>
          </a:bodyPr>
          <a:lstStyle/>
          <a:p>
            <a:r>
              <a:rPr lang="en-US" dirty="0"/>
              <a:t>Once in space, the payload separates from the rocket motor so it can then do the things necessary to collect the scientific data (pointed towards a deep space object, deploy sensor booms, or eject sub-payloads).  The motor will realign with the velocity vector during reentry, but the payload will generally tumble because it doesn’t have fins and is neutrally stable…</a:t>
            </a:r>
          </a:p>
        </p:txBody>
      </p:sp>
    </p:spTree>
    <p:extLst>
      <p:ext uri="{BB962C8B-B14F-4D97-AF65-F5344CB8AC3E}">
        <p14:creationId xmlns:p14="http://schemas.microsoft.com/office/powerpoint/2010/main" val="104501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109" y="938238"/>
            <a:ext cx="6248400" cy="537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F9F6B30B-CB57-43A3-A176-F29CAAF84654}" type="slidenum">
              <a:rPr lang="en-US" smtClean="0"/>
              <a:t>46</a:t>
            </a:fld>
            <a:endParaRPr lang="en-US"/>
          </a:p>
        </p:txBody>
      </p:sp>
      <p:sp>
        <p:nvSpPr>
          <p:cNvPr id="4" name="TextBox 3">
            <a:extLst>
              <a:ext uri="{FF2B5EF4-FFF2-40B4-BE49-F238E27FC236}">
                <a16:creationId xmlns:a16="http://schemas.microsoft.com/office/drawing/2014/main" id="{70A825E7-EDB1-4A75-9FAE-F23F67B396EF}"/>
              </a:ext>
            </a:extLst>
          </p:cNvPr>
          <p:cNvSpPr txBox="1"/>
          <p:nvPr/>
        </p:nvSpPr>
        <p:spPr>
          <a:xfrm>
            <a:off x="6400800" y="1862078"/>
            <a:ext cx="2844800" cy="2862322"/>
          </a:xfrm>
          <a:prstGeom prst="rect">
            <a:avLst/>
          </a:prstGeom>
          <a:noFill/>
        </p:spPr>
        <p:txBody>
          <a:bodyPr wrap="square" rtlCol="0">
            <a:spAutoFit/>
          </a:bodyPr>
          <a:lstStyle/>
          <a:p>
            <a:r>
              <a:rPr lang="en-US" sz="2000" dirty="0"/>
              <a:t>This is a plot of a trajectory simulation for a two-stage NASA Sounding rocket known as a “Terrier </a:t>
            </a:r>
            <a:r>
              <a:rPr lang="en-US" sz="2000" dirty="0" err="1"/>
              <a:t>Malemute</a:t>
            </a:r>
            <a:r>
              <a:rPr lang="en-US" sz="2000" dirty="0"/>
              <a:t>”.</a:t>
            </a:r>
          </a:p>
          <a:p>
            <a:endParaRPr lang="en-US" sz="2000" dirty="0"/>
          </a:p>
          <a:p>
            <a:r>
              <a:rPr lang="en-US" sz="2000" dirty="0"/>
              <a:t>Notice how the trajectory is parabolic. </a:t>
            </a:r>
          </a:p>
        </p:txBody>
      </p:sp>
      <p:pic>
        <p:nvPicPr>
          <p:cNvPr id="5" name="Picture 47" descr="Terrier Malemute">
            <a:extLst>
              <a:ext uri="{FF2B5EF4-FFF2-40B4-BE49-F238E27FC236}">
                <a16:creationId xmlns:a16="http://schemas.microsoft.com/office/drawing/2014/main" id="{1749DAD6-A1C4-4674-B626-1FDC4BD350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200" y="1311135"/>
            <a:ext cx="2163618" cy="396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2">
            <a:extLst>
              <a:ext uri="{FF2B5EF4-FFF2-40B4-BE49-F238E27FC236}">
                <a16:creationId xmlns:a16="http://schemas.microsoft.com/office/drawing/2014/main" id="{9DE04D4C-8444-4EBA-81A8-44CE5FB516D1}"/>
              </a:ext>
            </a:extLst>
          </p:cNvPr>
          <p:cNvSpPr txBox="1">
            <a:spLocks/>
          </p:cNvSpPr>
          <p:nvPr/>
        </p:nvSpPr>
        <p:spPr>
          <a:xfrm>
            <a:off x="1925638" y="97684"/>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dirty="0"/>
              <a:t>Sounding  Rocket – Altitude vs. Time plot</a:t>
            </a:r>
          </a:p>
        </p:txBody>
      </p:sp>
    </p:spTree>
    <p:extLst>
      <p:ext uri="{BB962C8B-B14F-4D97-AF65-F5344CB8AC3E}">
        <p14:creationId xmlns:p14="http://schemas.microsoft.com/office/powerpoint/2010/main" val="320624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1925638" y="97684"/>
            <a:ext cx="8229600" cy="741362"/>
          </a:xfrm>
        </p:spPr>
        <p:txBody>
          <a:bodyPr>
            <a:normAutofit/>
          </a:bodyPr>
          <a:lstStyle/>
          <a:p>
            <a:r>
              <a:rPr lang="en-US" sz="2800" dirty="0"/>
              <a:t>Sounding  Rocket – Velocity and Acceleration, Staging</a:t>
            </a:r>
          </a:p>
        </p:txBody>
      </p:sp>
      <p:sp>
        <p:nvSpPr>
          <p:cNvPr id="66566" name="Rectangle 6"/>
          <p:cNvSpPr>
            <a:spLocks noChangeArrowheads="1"/>
          </p:cNvSpPr>
          <p:nvPr/>
        </p:nvSpPr>
        <p:spPr bwMode="auto">
          <a:xfrm>
            <a:off x="1478155" y="947352"/>
            <a:ext cx="4413250" cy="23987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7" name="Rectangle 7"/>
          <p:cNvSpPr>
            <a:spLocks noChangeArrowheads="1"/>
          </p:cNvSpPr>
          <p:nvPr/>
        </p:nvSpPr>
        <p:spPr bwMode="auto">
          <a:xfrm>
            <a:off x="1478155" y="947352"/>
            <a:ext cx="4413250" cy="2398713"/>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568" name="Freeform 8"/>
          <p:cNvSpPr>
            <a:spLocks/>
          </p:cNvSpPr>
          <p:nvPr/>
        </p:nvSpPr>
        <p:spPr bwMode="auto">
          <a:xfrm>
            <a:off x="1478155"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9" name="Freeform 9"/>
          <p:cNvSpPr>
            <a:spLocks/>
          </p:cNvSpPr>
          <p:nvPr/>
        </p:nvSpPr>
        <p:spPr bwMode="auto">
          <a:xfrm>
            <a:off x="1878205"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0" name="Freeform 10"/>
          <p:cNvSpPr>
            <a:spLocks/>
          </p:cNvSpPr>
          <p:nvPr/>
        </p:nvSpPr>
        <p:spPr bwMode="auto">
          <a:xfrm>
            <a:off x="2278255"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1" name="Freeform 11"/>
          <p:cNvSpPr>
            <a:spLocks/>
          </p:cNvSpPr>
          <p:nvPr/>
        </p:nvSpPr>
        <p:spPr bwMode="auto">
          <a:xfrm>
            <a:off x="2679893"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2" name="Freeform 12"/>
          <p:cNvSpPr>
            <a:spLocks/>
          </p:cNvSpPr>
          <p:nvPr/>
        </p:nvSpPr>
        <p:spPr bwMode="auto">
          <a:xfrm>
            <a:off x="3079943"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3" name="Freeform 13"/>
          <p:cNvSpPr>
            <a:spLocks/>
          </p:cNvSpPr>
          <p:nvPr/>
        </p:nvSpPr>
        <p:spPr bwMode="auto">
          <a:xfrm>
            <a:off x="3479993"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4" name="Freeform 14"/>
          <p:cNvSpPr>
            <a:spLocks/>
          </p:cNvSpPr>
          <p:nvPr/>
        </p:nvSpPr>
        <p:spPr bwMode="auto">
          <a:xfrm>
            <a:off x="3881630"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5" name="Freeform 15"/>
          <p:cNvSpPr>
            <a:spLocks/>
          </p:cNvSpPr>
          <p:nvPr/>
        </p:nvSpPr>
        <p:spPr bwMode="auto">
          <a:xfrm>
            <a:off x="4281680"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6" name="Freeform 16"/>
          <p:cNvSpPr>
            <a:spLocks/>
          </p:cNvSpPr>
          <p:nvPr/>
        </p:nvSpPr>
        <p:spPr bwMode="auto">
          <a:xfrm>
            <a:off x="4681730"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7" name="Freeform 17"/>
          <p:cNvSpPr>
            <a:spLocks/>
          </p:cNvSpPr>
          <p:nvPr/>
        </p:nvSpPr>
        <p:spPr bwMode="auto">
          <a:xfrm>
            <a:off x="5083368"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8" name="Freeform 18"/>
          <p:cNvSpPr>
            <a:spLocks/>
          </p:cNvSpPr>
          <p:nvPr/>
        </p:nvSpPr>
        <p:spPr bwMode="auto">
          <a:xfrm>
            <a:off x="5483418"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79" name="Freeform 19"/>
          <p:cNvSpPr>
            <a:spLocks/>
          </p:cNvSpPr>
          <p:nvPr/>
        </p:nvSpPr>
        <p:spPr bwMode="auto">
          <a:xfrm>
            <a:off x="5891405" y="947352"/>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0" name="Freeform 20"/>
          <p:cNvSpPr>
            <a:spLocks/>
          </p:cNvSpPr>
          <p:nvPr/>
        </p:nvSpPr>
        <p:spPr bwMode="auto">
          <a:xfrm>
            <a:off x="1478155" y="3346064"/>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1" name="Freeform 21"/>
          <p:cNvSpPr>
            <a:spLocks/>
          </p:cNvSpPr>
          <p:nvPr/>
        </p:nvSpPr>
        <p:spPr bwMode="auto">
          <a:xfrm>
            <a:off x="1478155" y="3042851"/>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2" name="Freeform 22"/>
          <p:cNvSpPr>
            <a:spLocks/>
          </p:cNvSpPr>
          <p:nvPr/>
        </p:nvSpPr>
        <p:spPr bwMode="auto">
          <a:xfrm>
            <a:off x="1478155" y="2745989"/>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3" name="Freeform 23"/>
          <p:cNvSpPr>
            <a:spLocks/>
          </p:cNvSpPr>
          <p:nvPr/>
        </p:nvSpPr>
        <p:spPr bwMode="auto">
          <a:xfrm>
            <a:off x="1478155" y="2442776"/>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4" name="Freeform 24"/>
          <p:cNvSpPr>
            <a:spLocks/>
          </p:cNvSpPr>
          <p:nvPr/>
        </p:nvSpPr>
        <p:spPr bwMode="auto">
          <a:xfrm>
            <a:off x="1478155" y="2147501"/>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5" name="Freeform 25"/>
          <p:cNvSpPr>
            <a:spLocks/>
          </p:cNvSpPr>
          <p:nvPr/>
        </p:nvSpPr>
        <p:spPr bwMode="auto">
          <a:xfrm>
            <a:off x="1478155" y="1844289"/>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6" name="Freeform 26"/>
          <p:cNvSpPr>
            <a:spLocks/>
          </p:cNvSpPr>
          <p:nvPr/>
        </p:nvSpPr>
        <p:spPr bwMode="auto">
          <a:xfrm>
            <a:off x="1478155" y="1547426"/>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7" name="Freeform 27"/>
          <p:cNvSpPr>
            <a:spLocks/>
          </p:cNvSpPr>
          <p:nvPr/>
        </p:nvSpPr>
        <p:spPr bwMode="auto">
          <a:xfrm>
            <a:off x="1478155" y="1244214"/>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8" name="Freeform 28"/>
          <p:cNvSpPr>
            <a:spLocks/>
          </p:cNvSpPr>
          <p:nvPr/>
        </p:nvSpPr>
        <p:spPr bwMode="auto">
          <a:xfrm>
            <a:off x="1478155" y="947351"/>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89" name="Line 29"/>
          <p:cNvSpPr>
            <a:spLocks noChangeShapeType="1"/>
          </p:cNvSpPr>
          <p:nvPr/>
        </p:nvSpPr>
        <p:spPr bwMode="auto">
          <a:xfrm>
            <a:off x="1478155" y="947351"/>
            <a:ext cx="44132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0" name="Freeform 30"/>
          <p:cNvSpPr>
            <a:spLocks/>
          </p:cNvSpPr>
          <p:nvPr/>
        </p:nvSpPr>
        <p:spPr bwMode="auto">
          <a:xfrm>
            <a:off x="1478155" y="947352"/>
            <a:ext cx="4413250" cy="2398713"/>
          </a:xfrm>
          <a:custGeom>
            <a:avLst/>
            <a:gdLst/>
            <a:ahLst/>
            <a:cxnLst>
              <a:cxn ang="0">
                <a:pos x="0" y="324"/>
              </a:cxn>
              <a:cxn ang="0">
                <a:pos x="595" y="324"/>
              </a:cxn>
              <a:cxn ang="0">
                <a:pos x="595" y="0"/>
              </a:cxn>
            </a:cxnLst>
            <a:rect l="0" t="0" r="r" b="b"/>
            <a:pathLst>
              <a:path w="595" h="324">
                <a:moveTo>
                  <a:pt x="0" y="324"/>
                </a:moveTo>
                <a:lnTo>
                  <a:pt x="595" y="324"/>
                </a:lnTo>
                <a:lnTo>
                  <a:pt x="595"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1" name="Line 31"/>
          <p:cNvSpPr>
            <a:spLocks noChangeShapeType="1"/>
          </p:cNvSpPr>
          <p:nvPr/>
        </p:nvSpPr>
        <p:spPr bwMode="auto">
          <a:xfrm flipV="1">
            <a:off x="1478155" y="947352"/>
            <a:ext cx="1588" cy="23987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2" name="Line 32"/>
          <p:cNvSpPr>
            <a:spLocks noChangeShapeType="1"/>
          </p:cNvSpPr>
          <p:nvPr/>
        </p:nvSpPr>
        <p:spPr bwMode="auto">
          <a:xfrm>
            <a:off x="1478155" y="3346064"/>
            <a:ext cx="44132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3" name="Line 33"/>
          <p:cNvSpPr>
            <a:spLocks noChangeShapeType="1"/>
          </p:cNvSpPr>
          <p:nvPr/>
        </p:nvSpPr>
        <p:spPr bwMode="auto">
          <a:xfrm flipV="1">
            <a:off x="1478155" y="947352"/>
            <a:ext cx="1588" cy="23987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4" name="Line 34"/>
          <p:cNvSpPr>
            <a:spLocks noChangeShapeType="1"/>
          </p:cNvSpPr>
          <p:nvPr/>
        </p:nvSpPr>
        <p:spPr bwMode="auto">
          <a:xfrm flipV="1">
            <a:off x="1478155"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5" name="Line 35"/>
          <p:cNvSpPr>
            <a:spLocks noChangeShapeType="1"/>
          </p:cNvSpPr>
          <p:nvPr/>
        </p:nvSpPr>
        <p:spPr bwMode="auto">
          <a:xfrm>
            <a:off x="1478155"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6" name="Rectangle 36"/>
          <p:cNvSpPr>
            <a:spLocks noChangeArrowheads="1"/>
          </p:cNvSpPr>
          <p:nvPr/>
        </p:nvSpPr>
        <p:spPr bwMode="auto">
          <a:xfrm>
            <a:off x="1455930" y="3368290"/>
            <a:ext cx="5770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0</a:t>
            </a:r>
            <a:endParaRPr lang="en-US">
              <a:latin typeface="Arial" pitchFamily="34" charset="0"/>
            </a:endParaRPr>
          </a:p>
        </p:txBody>
      </p:sp>
      <p:sp>
        <p:nvSpPr>
          <p:cNvPr id="66597" name="Line 37"/>
          <p:cNvSpPr>
            <a:spLocks noChangeShapeType="1"/>
          </p:cNvSpPr>
          <p:nvPr/>
        </p:nvSpPr>
        <p:spPr bwMode="auto">
          <a:xfrm flipV="1">
            <a:off x="16781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8" name="Line 38"/>
          <p:cNvSpPr>
            <a:spLocks noChangeShapeType="1"/>
          </p:cNvSpPr>
          <p:nvPr/>
        </p:nvSpPr>
        <p:spPr bwMode="auto">
          <a:xfrm>
            <a:off x="16781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99" name="Line 39"/>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0" name="Line 40"/>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1" name="Line 41"/>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2" name="Line 42"/>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3" name="Line 43"/>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4" name="Line 44"/>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5" name="Line 45"/>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6" name="Line 46"/>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7" name="Line 47"/>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8" name="Line 48"/>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09" name="Line 49"/>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0" name="Line 50"/>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1" name="Line 51"/>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2" name="Line 52"/>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3" name="Line 53"/>
          <p:cNvSpPr>
            <a:spLocks noChangeShapeType="1"/>
          </p:cNvSpPr>
          <p:nvPr/>
        </p:nvSpPr>
        <p:spPr bwMode="auto">
          <a:xfrm flipV="1">
            <a:off x="18782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4" name="Line 54"/>
          <p:cNvSpPr>
            <a:spLocks noChangeShapeType="1"/>
          </p:cNvSpPr>
          <p:nvPr/>
        </p:nvSpPr>
        <p:spPr bwMode="auto">
          <a:xfrm>
            <a:off x="18782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5" name="Line 55"/>
          <p:cNvSpPr>
            <a:spLocks noChangeShapeType="1"/>
          </p:cNvSpPr>
          <p:nvPr/>
        </p:nvSpPr>
        <p:spPr bwMode="auto">
          <a:xfrm flipV="1">
            <a:off x="1878205"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6" name="Line 56"/>
          <p:cNvSpPr>
            <a:spLocks noChangeShapeType="1"/>
          </p:cNvSpPr>
          <p:nvPr/>
        </p:nvSpPr>
        <p:spPr bwMode="auto">
          <a:xfrm>
            <a:off x="1878205"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7" name="Rectangle 57"/>
          <p:cNvSpPr>
            <a:spLocks noChangeArrowheads="1"/>
          </p:cNvSpPr>
          <p:nvPr/>
        </p:nvSpPr>
        <p:spPr bwMode="auto">
          <a:xfrm>
            <a:off x="1825818"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a:t>
            </a:r>
            <a:endParaRPr lang="en-US">
              <a:latin typeface="Arial" pitchFamily="34" charset="0"/>
            </a:endParaRPr>
          </a:p>
        </p:txBody>
      </p:sp>
      <p:sp>
        <p:nvSpPr>
          <p:cNvPr id="66618" name="Line 58"/>
          <p:cNvSpPr>
            <a:spLocks noChangeShapeType="1"/>
          </p:cNvSpPr>
          <p:nvPr/>
        </p:nvSpPr>
        <p:spPr bwMode="auto">
          <a:xfrm flipV="1">
            <a:off x="20782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19" name="Line 59"/>
          <p:cNvSpPr>
            <a:spLocks noChangeShapeType="1"/>
          </p:cNvSpPr>
          <p:nvPr/>
        </p:nvSpPr>
        <p:spPr bwMode="auto">
          <a:xfrm>
            <a:off x="20782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0" name="Line 60"/>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1" name="Line 61"/>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2" name="Line 62"/>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3" name="Line 63"/>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4" name="Line 64"/>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5" name="Line 65"/>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6" name="Line 66"/>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7" name="Line 67"/>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8" name="Line 68"/>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29" name="Line 69"/>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0" name="Line 70"/>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1" name="Line 71"/>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2" name="Line 72"/>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3" name="Line 73"/>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4" name="Line 74"/>
          <p:cNvSpPr>
            <a:spLocks noChangeShapeType="1"/>
          </p:cNvSpPr>
          <p:nvPr/>
        </p:nvSpPr>
        <p:spPr bwMode="auto">
          <a:xfrm flipV="1">
            <a:off x="22782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5" name="Line 75"/>
          <p:cNvSpPr>
            <a:spLocks noChangeShapeType="1"/>
          </p:cNvSpPr>
          <p:nvPr/>
        </p:nvSpPr>
        <p:spPr bwMode="auto">
          <a:xfrm>
            <a:off x="22782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6" name="Line 76"/>
          <p:cNvSpPr>
            <a:spLocks noChangeShapeType="1"/>
          </p:cNvSpPr>
          <p:nvPr/>
        </p:nvSpPr>
        <p:spPr bwMode="auto">
          <a:xfrm flipV="1">
            <a:off x="2278255"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7" name="Line 77"/>
          <p:cNvSpPr>
            <a:spLocks noChangeShapeType="1"/>
          </p:cNvSpPr>
          <p:nvPr/>
        </p:nvSpPr>
        <p:spPr bwMode="auto">
          <a:xfrm>
            <a:off x="2278255"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38" name="Rectangle 78"/>
          <p:cNvSpPr>
            <a:spLocks noChangeArrowheads="1"/>
          </p:cNvSpPr>
          <p:nvPr/>
        </p:nvSpPr>
        <p:spPr bwMode="auto">
          <a:xfrm>
            <a:off x="2227455"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20</a:t>
            </a:r>
            <a:endParaRPr lang="en-US">
              <a:latin typeface="Arial" pitchFamily="34" charset="0"/>
            </a:endParaRPr>
          </a:p>
        </p:txBody>
      </p:sp>
      <p:sp>
        <p:nvSpPr>
          <p:cNvPr id="66639" name="Line 79"/>
          <p:cNvSpPr>
            <a:spLocks noChangeShapeType="1"/>
          </p:cNvSpPr>
          <p:nvPr/>
        </p:nvSpPr>
        <p:spPr bwMode="auto">
          <a:xfrm flipV="1">
            <a:off x="24798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0" name="Line 80"/>
          <p:cNvSpPr>
            <a:spLocks noChangeShapeType="1"/>
          </p:cNvSpPr>
          <p:nvPr/>
        </p:nvSpPr>
        <p:spPr bwMode="auto">
          <a:xfrm>
            <a:off x="24798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1" name="Line 81"/>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2" name="Line 82"/>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3" name="Line 83"/>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4" name="Line 84"/>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5" name="Line 85"/>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6" name="Line 86"/>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7" name="Line 87"/>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8" name="Line 88"/>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49" name="Line 89"/>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0" name="Line 90"/>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1" name="Line 91"/>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2" name="Line 92"/>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3" name="Line 93"/>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4" name="Line 94"/>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5" name="Line 95"/>
          <p:cNvSpPr>
            <a:spLocks noChangeShapeType="1"/>
          </p:cNvSpPr>
          <p:nvPr/>
        </p:nvSpPr>
        <p:spPr bwMode="auto">
          <a:xfrm flipV="1">
            <a:off x="26798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6" name="Line 96"/>
          <p:cNvSpPr>
            <a:spLocks noChangeShapeType="1"/>
          </p:cNvSpPr>
          <p:nvPr/>
        </p:nvSpPr>
        <p:spPr bwMode="auto">
          <a:xfrm>
            <a:off x="26798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7" name="Line 97"/>
          <p:cNvSpPr>
            <a:spLocks noChangeShapeType="1"/>
          </p:cNvSpPr>
          <p:nvPr/>
        </p:nvSpPr>
        <p:spPr bwMode="auto">
          <a:xfrm flipV="1">
            <a:off x="2679893"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8" name="Line 98"/>
          <p:cNvSpPr>
            <a:spLocks noChangeShapeType="1"/>
          </p:cNvSpPr>
          <p:nvPr/>
        </p:nvSpPr>
        <p:spPr bwMode="auto">
          <a:xfrm>
            <a:off x="2679893"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59" name="Rectangle 99"/>
          <p:cNvSpPr>
            <a:spLocks noChangeArrowheads="1"/>
          </p:cNvSpPr>
          <p:nvPr/>
        </p:nvSpPr>
        <p:spPr bwMode="auto">
          <a:xfrm>
            <a:off x="2627505"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30</a:t>
            </a:r>
            <a:endParaRPr lang="en-US">
              <a:latin typeface="Arial" pitchFamily="34" charset="0"/>
            </a:endParaRPr>
          </a:p>
        </p:txBody>
      </p:sp>
      <p:sp>
        <p:nvSpPr>
          <p:cNvPr id="66660" name="Line 100"/>
          <p:cNvSpPr>
            <a:spLocks noChangeShapeType="1"/>
          </p:cNvSpPr>
          <p:nvPr/>
        </p:nvSpPr>
        <p:spPr bwMode="auto">
          <a:xfrm flipV="1">
            <a:off x="28799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1" name="Line 101"/>
          <p:cNvSpPr>
            <a:spLocks noChangeShapeType="1"/>
          </p:cNvSpPr>
          <p:nvPr/>
        </p:nvSpPr>
        <p:spPr bwMode="auto">
          <a:xfrm>
            <a:off x="28799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2" name="Line 102"/>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3" name="Line 103"/>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4" name="Line 104"/>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5" name="Line 105"/>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6" name="Line 106"/>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7" name="Line 107"/>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8" name="Line 108"/>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69" name="Line 109"/>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0" name="Line 110"/>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1" name="Line 111"/>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2" name="Line 112"/>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3" name="Line 113"/>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4" name="Line 114"/>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5" name="Line 115"/>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6" name="Line 116"/>
          <p:cNvSpPr>
            <a:spLocks noChangeShapeType="1"/>
          </p:cNvSpPr>
          <p:nvPr/>
        </p:nvSpPr>
        <p:spPr bwMode="auto">
          <a:xfrm flipV="1">
            <a:off x="30799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7" name="Line 117"/>
          <p:cNvSpPr>
            <a:spLocks noChangeShapeType="1"/>
          </p:cNvSpPr>
          <p:nvPr/>
        </p:nvSpPr>
        <p:spPr bwMode="auto">
          <a:xfrm>
            <a:off x="30799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8" name="Line 118"/>
          <p:cNvSpPr>
            <a:spLocks noChangeShapeType="1"/>
          </p:cNvSpPr>
          <p:nvPr/>
        </p:nvSpPr>
        <p:spPr bwMode="auto">
          <a:xfrm flipV="1">
            <a:off x="3079943"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79" name="Line 119"/>
          <p:cNvSpPr>
            <a:spLocks noChangeShapeType="1"/>
          </p:cNvSpPr>
          <p:nvPr/>
        </p:nvSpPr>
        <p:spPr bwMode="auto">
          <a:xfrm>
            <a:off x="3079943"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0" name="Rectangle 120"/>
          <p:cNvSpPr>
            <a:spLocks noChangeArrowheads="1"/>
          </p:cNvSpPr>
          <p:nvPr/>
        </p:nvSpPr>
        <p:spPr bwMode="auto">
          <a:xfrm>
            <a:off x="3027555"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40</a:t>
            </a:r>
            <a:endParaRPr lang="en-US">
              <a:latin typeface="Arial" pitchFamily="34" charset="0"/>
            </a:endParaRPr>
          </a:p>
        </p:txBody>
      </p:sp>
      <p:sp>
        <p:nvSpPr>
          <p:cNvPr id="66681" name="Line 121"/>
          <p:cNvSpPr>
            <a:spLocks noChangeShapeType="1"/>
          </p:cNvSpPr>
          <p:nvPr/>
        </p:nvSpPr>
        <p:spPr bwMode="auto">
          <a:xfrm flipV="1">
            <a:off x="32799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2" name="Line 122"/>
          <p:cNvSpPr>
            <a:spLocks noChangeShapeType="1"/>
          </p:cNvSpPr>
          <p:nvPr/>
        </p:nvSpPr>
        <p:spPr bwMode="auto">
          <a:xfrm>
            <a:off x="32799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3" name="Line 123"/>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4" name="Line 124"/>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5" name="Line 125"/>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6" name="Line 126"/>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7" name="Line 127"/>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8" name="Line 128"/>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89" name="Line 129"/>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0" name="Line 130"/>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1" name="Line 131"/>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2" name="Line 132"/>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3" name="Line 133"/>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4" name="Line 134"/>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5" name="Line 135"/>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6" name="Line 136"/>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7" name="Line 137"/>
          <p:cNvSpPr>
            <a:spLocks noChangeShapeType="1"/>
          </p:cNvSpPr>
          <p:nvPr/>
        </p:nvSpPr>
        <p:spPr bwMode="auto">
          <a:xfrm flipV="1">
            <a:off x="34799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8" name="Line 138"/>
          <p:cNvSpPr>
            <a:spLocks noChangeShapeType="1"/>
          </p:cNvSpPr>
          <p:nvPr/>
        </p:nvSpPr>
        <p:spPr bwMode="auto">
          <a:xfrm>
            <a:off x="34799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99" name="Line 139"/>
          <p:cNvSpPr>
            <a:spLocks noChangeShapeType="1"/>
          </p:cNvSpPr>
          <p:nvPr/>
        </p:nvSpPr>
        <p:spPr bwMode="auto">
          <a:xfrm flipV="1">
            <a:off x="3479993"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0" name="Line 140"/>
          <p:cNvSpPr>
            <a:spLocks noChangeShapeType="1"/>
          </p:cNvSpPr>
          <p:nvPr/>
        </p:nvSpPr>
        <p:spPr bwMode="auto">
          <a:xfrm>
            <a:off x="3479993"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1" name="Rectangle 141"/>
          <p:cNvSpPr>
            <a:spLocks noChangeArrowheads="1"/>
          </p:cNvSpPr>
          <p:nvPr/>
        </p:nvSpPr>
        <p:spPr bwMode="auto">
          <a:xfrm>
            <a:off x="3429193"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50</a:t>
            </a:r>
            <a:endParaRPr lang="en-US">
              <a:latin typeface="Arial" pitchFamily="34" charset="0"/>
            </a:endParaRPr>
          </a:p>
        </p:txBody>
      </p:sp>
      <p:sp>
        <p:nvSpPr>
          <p:cNvPr id="66702" name="Line 142"/>
          <p:cNvSpPr>
            <a:spLocks noChangeShapeType="1"/>
          </p:cNvSpPr>
          <p:nvPr/>
        </p:nvSpPr>
        <p:spPr bwMode="auto">
          <a:xfrm flipV="1">
            <a:off x="36816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3" name="Line 143"/>
          <p:cNvSpPr>
            <a:spLocks noChangeShapeType="1"/>
          </p:cNvSpPr>
          <p:nvPr/>
        </p:nvSpPr>
        <p:spPr bwMode="auto">
          <a:xfrm>
            <a:off x="36816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4" name="Line 144"/>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5" name="Line 145"/>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6" name="Line 146"/>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7" name="Line 147"/>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8" name="Line 148"/>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09" name="Line 149"/>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0" name="Line 150"/>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1" name="Line 151"/>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2" name="Line 152"/>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3" name="Line 153"/>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4" name="Line 154"/>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5" name="Line 155"/>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6" name="Line 156"/>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7" name="Line 157"/>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8" name="Line 158"/>
          <p:cNvSpPr>
            <a:spLocks noChangeShapeType="1"/>
          </p:cNvSpPr>
          <p:nvPr/>
        </p:nvSpPr>
        <p:spPr bwMode="auto">
          <a:xfrm flipV="1">
            <a:off x="38816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19" name="Line 159"/>
          <p:cNvSpPr>
            <a:spLocks noChangeShapeType="1"/>
          </p:cNvSpPr>
          <p:nvPr/>
        </p:nvSpPr>
        <p:spPr bwMode="auto">
          <a:xfrm>
            <a:off x="38816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0" name="Line 160"/>
          <p:cNvSpPr>
            <a:spLocks noChangeShapeType="1"/>
          </p:cNvSpPr>
          <p:nvPr/>
        </p:nvSpPr>
        <p:spPr bwMode="auto">
          <a:xfrm flipV="1">
            <a:off x="3881630"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1" name="Line 161"/>
          <p:cNvSpPr>
            <a:spLocks noChangeShapeType="1"/>
          </p:cNvSpPr>
          <p:nvPr/>
        </p:nvSpPr>
        <p:spPr bwMode="auto">
          <a:xfrm>
            <a:off x="3881630"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2" name="Rectangle 162"/>
          <p:cNvSpPr>
            <a:spLocks noChangeArrowheads="1"/>
          </p:cNvSpPr>
          <p:nvPr/>
        </p:nvSpPr>
        <p:spPr bwMode="auto">
          <a:xfrm>
            <a:off x="3829243"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60</a:t>
            </a:r>
            <a:endParaRPr lang="en-US">
              <a:latin typeface="Arial" pitchFamily="34" charset="0"/>
            </a:endParaRPr>
          </a:p>
        </p:txBody>
      </p:sp>
      <p:sp>
        <p:nvSpPr>
          <p:cNvPr id="66723" name="Line 163"/>
          <p:cNvSpPr>
            <a:spLocks noChangeShapeType="1"/>
          </p:cNvSpPr>
          <p:nvPr/>
        </p:nvSpPr>
        <p:spPr bwMode="auto">
          <a:xfrm flipV="1">
            <a:off x="408165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4" name="Line 164"/>
          <p:cNvSpPr>
            <a:spLocks noChangeShapeType="1"/>
          </p:cNvSpPr>
          <p:nvPr/>
        </p:nvSpPr>
        <p:spPr bwMode="auto">
          <a:xfrm>
            <a:off x="408165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5" name="Line 165"/>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6" name="Line 166"/>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7" name="Line 167"/>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8" name="Line 168"/>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29" name="Line 169"/>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0" name="Line 170"/>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1" name="Line 171"/>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2" name="Line 172"/>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3" name="Line 173"/>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4" name="Line 174"/>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5" name="Line 175"/>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6" name="Line 176"/>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7" name="Line 177"/>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8" name="Line 178"/>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39" name="Line 179"/>
          <p:cNvSpPr>
            <a:spLocks noChangeShapeType="1"/>
          </p:cNvSpPr>
          <p:nvPr/>
        </p:nvSpPr>
        <p:spPr bwMode="auto">
          <a:xfrm flipV="1">
            <a:off x="428168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0" name="Line 180"/>
          <p:cNvSpPr>
            <a:spLocks noChangeShapeType="1"/>
          </p:cNvSpPr>
          <p:nvPr/>
        </p:nvSpPr>
        <p:spPr bwMode="auto">
          <a:xfrm>
            <a:off x="428168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1" name="Line 181"/>
          <p:cNvSpPr>
            <a:spLocks noChangeShapeType="1"/>
          </p:cNvSpPr>
          <p:nvPr/>
        </p:nvSpPr>
        <p:spPr bwMode="auto">
          <a:xfrm flipV="1">
            <a:off x="4281680"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2" name="Line 182"/>
          <p:cNvSpPr>
            <a:spLocks noChangeShapeType="1"/>
          </p:cNvSpPr>
          <p:nvPr/>
        </p:nvSpPr>
        <p:spPr bwMode="auto">
          <a:xfrm>
            <a:off x="4281680"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3" name="Rectangle 183"/>
          <p:cNvSpPr>
            <a:spLocks noChangeArrowheads="1"/>
          </p:cNvSpPr>
          <p:nvPr/>
        </p:nvSpPr>
        <p:spPr bwMode="auto">
          <a:xfrm>
            <a:off x="4229293"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70</a:t>
            </a:r>
            <a:endParaRPr lang="en-US">
              <a:latin typeface="Arial" pitchFamily="34" charset="0"/>
            </a:endParaRPr>
          </a:p>
        </p:txBody>
      </p:sp>
      <p:sp>
        <p:nvSpPr>
          <p:cNvPr id="66744" name="Line 184"/>
          <p:cNvSpPr>
            <a:spLocks noChangeShapeType="1"/>
          </p:cNvSpPr>
          <p:nvPr/>
        </p:nvSpPr>
        <p:spPr bwMode="auto">
          <a:xfrm flipV="1">
            <a:off x="44817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5" name="Line 185"/>
          <p:cNvSpPr>
            <a:spLocks noChangeShapeType="1"/>
          </p:cNvSpPr>
          <p:nvPr/>
        </p:nvSpPr>
        <p:spPr bwMode="auto">
          <a:xfrm>
            <a:off x="44817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6" name="Line 186"/>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7" name="Line 187"/>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8" name="Line 188"/>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49" name="Line 189"/>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0" name="Line 190"/>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1" name="Line 191"/>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2" name="Line 192"/>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3" name="Line 193"/>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4" name="Line 194"/>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5" name="Line 195"/>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6" name="Line 196"/>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7" name="Line 197"/>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8" name="Line 198"/>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59" name="Line 199"/>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0" name="Line 200"/>
          <p:cNvSpPr>
            <a:spLocks noChangeShapeType="1"/>
          </p:cNvSpPr>
          <p:nvPr/>
        </p:nvSpPr>
        <p:spPr bwMode="auto">
          <a:xfrm flipV="1">
            <a:off x="4681730"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1" name="Line 201"/>
          <p:cNvSpPr>
            <a:spLocks noChangeShapeType="1"/>
          </p:cNvSpPr>
          <p:nvPr/>
        </p:nvSpPr>
        <p:spPr bwMode="auto">
          <a:xfrm>
            <a:off x="4681730"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2" name="Line 202"/>
          <p:cNvSpPr>
            <a:spLocks noChangeShapeType="1"/>
          </p:cNvSpPr>
          <p:nvPr/>
        </p:nvSpPr>
        <p:spPr bwMode="auto">
          <a:xfrm flipV="1">
            <a:off x="4681730"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3" name="Line 203"/>
          <p:cNvSpPr>
            <a:spLocks noChangeShapeType="1"/>
          </p:cNvSpPr>
          <p:nvPr/>
        </p:nvSpPr>
        <p:spPr bwMode="auto">
          <a:xfrm>
            <a:off x="4681730"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4" name="Rectangle 204"/>
          <p:cNvSpPr>
            <a:spLocks noChangeArrowheads="1"/>
          </p:cNvSpPr>
          <p:nvPr/>
        </p:nvSpPr>
        <p:spPr bwMode="auto">
          <a:xfrm>
            <a:off x="4630930"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80</a:t>
            </a:r>
            <a:endParaRPr lang="en-US">
              <a:latin typeface="Arial" pitchFamily="34" charset="0"/>
            </a:endParaRPr>
          </a:p>
        </p:txBody>
      </p:sp>
      <p:sp>
        <p:nvSpPr>
          <p:cNvPr id="66765" name="Line 205"/>
          <p:cNvSpPr>
            <a:spLocks noChangeShapeType="1"/>
          </p:cNvSpPr>
          <p:nvPr/>
        </p:nvSpPr>
        <p:spPr bwMode="auto">
          <a:xfrm flipV="1">
            <a:off x="48833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7" name="Line 207"/>
          <p:cNvSpPr>
            <a:spLocks noChangeShapeType="1"/>
          </p:cNvSpPr>
          <p:nvPr/>
        </p:nvSpPr>
        <p:spPr bwMode="auto">
          <a:xfrm>
            <a:off x="48833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8" name="Line 208"/>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69" name="Line 209"/>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0" name="Line 210"/>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1" name="Line 211"/>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2" name="Line 212"/>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3" name="Line 213"/>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4" name="Line 214"/>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5" name="Line 215"/>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6" name="Line 216"/>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7" name="Line 217"/>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8" name="Line 218"/>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79" name="Line 219"/>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0" name="Line 220"/>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1" name="Line 221"/>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2" name="Line 222"/>
          <p:cNvSpPr>
            <a:spLocks noChangeShapeType="1"/>
          </p:cNvSpPr>
          <p:nvPr/>
        </p:nvSpPr>
        <p:spPr bwMode="auto">
          <a:xfrm flipV="1">
            <a:off x="508336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3" name="Line 223"/>
          <p:cNvSpPr>
            <a:spLocks noChangeShapeType="1"/>
          </p:cNvSpPr>
          <p:nvPr/>
        </p:nvSpPr>
        <p:spPr bwMode="auto">
          <a:xfrm>
            <a:off x="508336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4" name="Line 224"/>
          <p:cNvSpPr>
            <a:spLocks noChangeShapeType="1"/>
          </p:cNvSpPr>
          <p:nvPr/>
        </p:nvSpPr>
        <p:spPr bwMode="auto">
          <a:xfrm flipV="1">
            <a:off x="5083368"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5" name="Line 225"/>
          <p:cNvSpPr>
            <a:spLocks noChangeShapeType="1"/>
          </p:cNvSpPr>
          <p:nvPr/>
        </p:nvSpPr>
        <p:spPr bwMode="auto">
          <a:xfrm>
            <a:off x="5083368"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6" name="Rectangle 226"/>
          <p:cNvSpPr>
            <a:spLocks noChangeArrowheads="1"/>
          </p:cNvSpPr>
          <p:nvPr/>
        </p:nvSpPr>
        <p:spPr bwMode="auto">
          <a:xfrm>
            <a:off x="5030980" y="3368290"/>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90</a:t>
            </a:r>
            <a:endParaRPr lang="en-US">
              <a:latin typeface="Arial" pitchFamily="34" charset="0"/>
            </a:endParaRPr>
          </a:p>
        </p:txBody>
      </p:sp>
      <p:sp>
        <p:nvSpPr>
          <p:cNvPr id="66787" name="Line 227"/>
          <p:cNvSpPr>
            <a:spLocks noChangeShapeType="1"/>
          </p:cNvSpPr>
          <p:nvPr/>
        </p:nvSpPr>
        <p:spPr bwMode="auto">
          <a:xfrm flipV="1">
            <a:off x="528339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8" name="Line 228"/>
          <p:cNvSpPr>
            <a:spLocks noChangeShapeType="1"/>
          </p:cNvSpPr>
          <p:nvPr/>
        </p:nvSpPr>
        <p:spPr bwMode="auto">
          <a:xfrm>
            <a:off x="528339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89" name="Line 229"/>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0" name="Line 230"/>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1" name="Line 231"/>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2" name="Line 232"/>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3" name="Line 233"/>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4" name="Line 234"/>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5" name="Line 235"/>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6" name="Line 236"/>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7" name="Line 237"/>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8" name="Line 238"/>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99" name="Line 239"/>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0" name="Line 240"/>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1" name="Line 241"/>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2" name="Line 242"/>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3" name="Line 243"/>
          <p:cNvSpPr>
            <a:spLocks noChangeShapeType="1"/>
          </p:cNvSpPr>
          <p:nvPr/>
        </p:nvSpPr>
        <p:spPr bwMode="auto">
          <a:xfrm flipV="1">
            <a:off x="5483418"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4" name="Line 244"/>
          <p:cNvSpPr>
            <a:spLocks noChangeShapeType="1"/>
          </p:cNvSpPr>
          <p:nvPr/>
        </p:nvSpPr>
        <p:spPr bwMode="auto">
          <a:xfrm>
            <a:off x="5483418"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5" name="Line 245"/>
          <p:cNvSpPr>
            <a:spLocks noChangeShapeType="1"/>
          </p:cNvSpPr>
          <p:nvPr/>
        </p:nvSpPr>
        <p:spPr bwMode="auto">
          <a:xfrm flipV="1">
            <a:off x="5483418"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6" name="Line 246"/>
          <p:cNvSpPr>
            <a:spLocks noChangeShapeType="1"/>
          </p:cNvSpPr>
          <p:nvPr/>
        </p:nvSpPr>
        <p:spPr bwMode="auto">
          <a:xfrm>
            <a:off x="5483418"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7" name="Rectangle 247"/>
          <p:cNvSpPr>
            <a:spLocks noChangeArrowheads="1"/>
          </p:cNvSpPr>
          <p:nvPr/>
        </p:nvSpPr>
        <p:spPr bwMode="auto">
          <a:xfrm>
            <a:off x="5408805" y="3368290"/>
            <a:ext cx="17312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100</a:t>
            </a:r>
            <a:endParaRPr lang="en-US">
              <a:latin typeface="Arial" pitchFamily="34" charset="0"/>
            </a:endParaRPr>
          </a:p>
        </p:txBody>
      </p:sp>
      <p:sp>
        <p:nvSpPr>
          <p:cNvPr id="66808" name="Line 248"/>
          <p:cNvSpPr>
            <a:spLocks noChangeShapeType="1"/>
          </p:cNvSpPr>
          <p:nvPr/>
        </p:nvSpPr>
        <p:spPr bwMode="auto">
          <a:xfrm flipV="1">
            <a:off x="5683443"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09" name="Line 249"/>
          <p:cNvSpPr>
            <a:spLocks noChangeShapeType="1"/>
          </p:cNvSpPr>
          <p:nvPr/>
        </p:nvSpPr>
        <p:spPr bwMode="auto">
          <a:xfrm>
            <a:off x="5683443"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0" name="Line 250"/>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1" name="Line 251"/>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2" name="Line 252"/>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3" name="Line 253"/>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4" name="Line 254"/>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5" name="Line 255"/>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6" name="Line 256"/>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7" name="Line 257"/>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8" name="Line 258"/>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19" name="Line 259"/>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0" name="Line 260"/>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1" name="Line 261"/>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2" name="Line 262"/>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3" name="Line 263"/>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4" name="Line 264"/>
          <p:cNvSpPr>
            <a:spLocks noChangeShapeType="1"/>
          </p:cNvSpPr>
          <p:nvPr/>
        </p:nvSpPr>
        <p:spPr bwMode="auto">
          <a:xfrm flipV="1">
            <a:off x="5891405" y="3323840"/>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5" name="Line 265"/>
          <p:cNvSpPr>
            <a:spLocks noChangeShapeType="1"/>
          </p:cNvSpPr>
          <p:nvPr/>
        </p:nvSpPr>
        <p:spPr bwMode="auto">
          <a:xfrm>
            <a:off x="5891405" y="947352"/>
            <a:ext cx="1588" cy="1587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6" name="Line 266"/>
          <p:cNvSpPr>
            <a:spLocks noChangeShapeType="1"/>
          </p:cNvSpPr>
          <p:nvPr/>
        </p:nvSpPr>
        <p:spPr bwMode="auto">
          <a:xfrm flipV="1">
            <a:off x="5891405" y="3301614"/>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7" name="Line 267"/>
          <p:cNvSpPr>
            <a:spLocks noChangeShapeType="1"/>
          </p:cNvSpPr>
          <p:nvPr/>
        </p:nvSpPr>
        <p:spPr bwMode="auto">
          <a:xfrm>
            <a:off x="5891405" y="947351"/>
            <a:ext cx="1588" cy="3810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28" name="Rectangle 268"/>
          <p:cNvSpPr>
            <a:spLocks noChangeArrowheads="1"/>
          </p:cNvSpPr>
          <p:nvPr/>
        </p:nvSpPr>
        <p:spPr bwMode="auto">
          <a:xfrm>
            <a:off x="5816793" y="3368290"/>
            <a:ext cx="17312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110</a:t>
            </a:r>
            <a:endParaRPr lang="en-US">
              <a:latin typeface="Arial" pitchFamily="34" charset="0"/>
            </a:endParaRPr>
          </a:p>
        </p:txBody>
      </p:sp>
      <p:sp>
        <p:nvSpPr>
          <p:cNvPr id="66829" name="Line 269"/>
          <p:cNvSpPr>
            <a:spLocks noChangeShapeType="1"/>
          </p:cNvSpPr>
          <p:nvPr/>
        </p:nvSpPr>
        <p:spPr bwMode="auto">
          <a:xfrm>
            <a:off x="1478156" y="3346064"/>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0" name="Line 270"/>
          <p:cNvSpPr>
            <a:spLocks noChangeShapeType="1"/>
          </p:cNvSpPr>
          <p:nvPr/>
        </p:nvSpPr>
        <p:spPr bwMode="auto">
          <a:xfrm flipH="1">
            <a:off x="5846955" y="3346064"/>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1" name="Rectangle 271"/>
          <p:cNvSpPr>
            <a:spLocks noChangeArrowheads="1"/>
          </p:cNvSpPr>
          <p:nvPr/>
        </p:nvSpPr>
        <p:spPr bwMode="auto">
          <a:xfrm>
            <a:off x="1395605" y="3287327"/>
            <a:ext cx="5770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0</a:t>
            </a:r>
            <a:endParaRPr lang="en-US">
              <a:latin typeface="Arial" pitchFamily="34" charset="0"/>
            </a:endParaRPr>
          </a:p>
        </p:txBody>
      </p:sp>
      <p:sp>
        <p:nvSpPr>
          <p:cNvPr id="66832" name="Line 272"/>
          <p:cNvSpPr>
            <a:spLocks noChangeShapeType="1"/>
          </p:cNvSpPr>
          <p:nvPr/>
        </p:nvSpPr>
        <p:spPr bwMode="auto">
          <a:xfrm>
            <a:off x="1478155" y="31904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3" name="Line 273"/>
          <p:cNvSpPr>
            <a:spLocks noChangeShapeType="1"/>
          </p:cNvSpPr>
          <p:nvPr/>
        </p:nvSpPr>
        <p:spPr bwMode="auto">
          <a:xfrm flipH="1">
            <a:off x="5869181" y="31904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4" name="Line 274"/>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5" name="Line 275"/>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6" name="Line 276"/>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7" name="Line 277"/>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8" name="Line 278"/>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39" name="Line 279"/>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0" name="Line 280"/>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1" name="Line 281"/>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2" name="Line 282"/>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3" name="Line 283"/>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4" name="Line 284"/>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5" name="Line 285"/>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6" name="Line 286"/>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7" name="Line 287"/>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8" name="Line 288"/>
          <p:cNvSpPr>
            <a:spLocks noChangeShapeType="1"/>
          </p:cNvSpPr>
          <p:nvPr/>
        </p:nvSpPr>
        <p:spPr bwMode="auto">
          <a:xfrm>
            <a:off x="1478155" y="3042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49" name="Line 289"/>
          <p:cNvSpPr>
            <a:spLocks noChangeShapeType="1"/>
          </p:cNvSpPr>
          <p:nvPr/>
        </p:nvSpPr>
        <p:spPr bwMode="auto">
          <a:xfrm flipH="1">
            <a:off x="5869181" y="3042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0" name="Line 290"/>
          <p:cNvSpPr>
            <a:spLocks noChangeShapeType="1"/>
          </p:cNvSpPr>
          <p:nvPr/>
        </p:nvSpPr>
        <p:spPr bwMode="auto">
          <a:xfrm>
            <a:off x="1478156" y="3042851"/>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1" name="Line 291"/>
          <p:cNvSpPr>
            <a:spLocks noChangeShapeType="1"/>
          </p:cNvSpPr>
          <p:nvPr/>
        </p:nvSpPr>
        <p:spPr bwMode="auto">
          <a:xfrm flipH="1">
            <a:off x="5846955" y="3042851"/>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2" name="Rectangle 292"/>
          <p:cNvSpPr>
            <a:spLocks noChangeArrowheads="1"/>
          </p:cNvSpPr>
          <p:nvPr/>
        </p:nvSpPr>
        <p:spPr bwMode="auto">
          <a:xfrm>
            <a:off x="1292418" y="2984115"/>
            <a:ext cx="17312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500</a:t>
            </a:r>
            <a:endParaRPr lang="en-US">
              <a:latin typeface="Arial" pitchFamily="34" charset="0"/>
            </a:endParaRPr>
          </a:p>
        </p:txBody>
      </p:sp>
      <p:sp>
        <p:nvSpPr>
          <p:cNvPr id="66853" name="Line 293"/>
          <p:cNvSpPr>
            <a:spLocks noChangeShapeType="1"/>
          </p:cNvSpPr>
          <p:nvPr/>
        </p:nvSpPr>
        <p:spPr bwMode="auto">
          <a:xfrm>
            <a:off x="1478155" y="2895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4" name="Line 294"/>
          <p:cNvSpPr>
            <a:spLocks noChangeShapeType="1"/>
          </p:cNvSpPr>
          <p:nvPr/>
        </p:nvSpPr>
        <p:spPr bwMode="auto">
          <a:xfrm flipH="1">
            <a:off x="5869181" y="2895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5" name="Line 295"/>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6" name="Line 296"/>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7" name="Line 297"/>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8" name="Line 298"/>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59" name="Line 299"/>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0" name="Line 300"/>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1" name="Line 301"/>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2" name="Line 302"/>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3" name="Line 303"/>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4" name="Line 304"/>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5" name="Line 305"/>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6" name="Line 306"/>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7" name="Line 307"/>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8" name="Line 308"/>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69" name="Line 309"/>
          <p:cNvSpPr>
            <a:spLocks noChangeShapeType="1"/>
          </p:cNvSpPr>
          <p:nvPr/>
        </p:nvSpPr>
        <p:spPr bwMode="auto">
          <a:xfrm>
            <a:off x="1478155" y="27459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0" name="Line 310"/>
          <p:cNvSpPr>
            <a:spLocks noChangeShapeType="1"/>
          </p:cNvSpPr>
          <p:nvPr/>
        </p:nvSpPr>
        <p:spPr bwMode="auto">
          <a:xfrm flipH="1">
            <a:off x="5869181" y="27459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1" name="Line 311"/>
          <p:cNvSpPr>
            <a:spLocks noChangeShapeType="1"/>
          </p:cNvSpPr>
          <p:nvPr/>
        </p:nvSpPr>
        <p:spPr bwMode="auto">
          <a:xfrm>
            <a:off x="1478156" y="2745989"/>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2" name="Line 312"/>
          <p:cNvSpPr>
            <a:spLocks noChangeShapeType="1"/>
          </p:cNvSpPr>
          <p:nvPr/>
        </p:nvSpPr>
        <p:spPr bwMode="auto">
          <a:xfrm flipH="1">
            <a:off x="5846955" y="2745989"/>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3" name="Rectangle 313"/>
          <p:cNvSpPr>
            <a:spLocks noChangeArrowheads="1"/>
          </p:cNvSpPr>
          <p:nvPr/>
        </p:nvSpPr>
        <p:spPr bwMode="auto">
          <a:xfrm>
            <a:off x="1240030" y="2687252"/>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1000</a:t>
            </a:r>
            <a:endParaRPr lang="en-US">
              <a:latin typeface="Arial" pitchFamily="34" charset="0"/>
            </a:endParaRPr>
          </a:p>
        </p:txBody>
      </p:sp>
      <p:sp>
        <p:nvSpPr>
          <p:cNvPr id="66874" name="Line 314"/>
          <p:cNvSpPr>
            <a:spLocks noChangeShapeType="1"/>
          </p:cNvSpPr>
          <p:nvPr/>
        </p:nvSpPr>
        <p:spPr bwMode="auto">
          <a:xfrm>
            <a:off x="1478155" y="25904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5" name="Line 315"/>
          <p:cNvSpPr>
            <a:spLocks noChangeShapeType="1"/>
          </p:cNvSpPr>
          <p:nvPr/>
        </p:nvSpPr>
        <p:spPr bwMode="auto">
          <a:xfrm flipH="1">
            <a:off x="5869181" y="25904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6" name="Line 316"/>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7" name="Line 317"/>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8" name="Line 318"/>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79" name="Line 319"/>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0" name="Line 320"/>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1" name="Line 321"/>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2" name="Line 322"/>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3" name="Line 323"/>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4" name="Line 324"/>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5" name="Line 325"/>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6" name="Line 326"/>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7" name="Line 327"/>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8" name="Line 328"/>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89" name="Line 329"/>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0" name="Line 330"/>
          <p:cNvSpPr>
            <a:spLocks noChangeShapeType="1"/>
          </p:cNvSpPr>
          <p:nvPr/>
        </p:nvSpPr>
        <p:spPr bwMode="auto">
          <a:xfrm>
            <a:off x="1478155" y="24427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1" name="Line 331"/>
          <p:cNvSpPr>
            <a:spLocks noChangeShapeType="1"/>
          </p:cNvSpPr>
          <p:nvPr/>
        </p:nvSpPr>
        <p:spPr bwMode="auto">
          <a:xfrm flipH="1">
            <a:off x="5869181" y="24427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2" name="Line 332"/>
          <p:cNvSpPr>
            <a:spLocks noChangeShapeType="1"/>
          </p:cNvSpPr>
          <p:nvPr/>
        </p:nvSpPr>
        <p:spPr bwMode="auto">
          <a:xfrm>
            <a:off x="1478156" y="2442776"/>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3" name="Line 333"/>
          <p:cNvSpPr>
            <a:spLocks noChangeShapeType="1"/>
          </p:cNvSpPr>
          <p:nvPr/>
        </p:nvSpPr>
        <p:spPr bwMode="auto">
          <a:xfrm flipH="1">
            <a:off x="5846955" y="2442776"/>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4" name="Rectangle 334"/>
          <p:cNvSpPr>
            <a:spLocks noChangeArrowheads="1"/>
          </p:cNvSpPr>
          <p:nvPr/>
        </p:nvSpPr>
        <p:spPr bwMode="auto">
          <a:xfrm>
            <a:off x="1240030" y="2384040"/>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1500</a:t>
            </a:r>
            <a:endParaRPr lang="en-US">
              <a:latin typeface="Arial" pitchFamily="34" charset="0"/>
            </a:endParaRPr>
          </a:p>
        </p:txBody>
      </p:sp>
      <p:sp>
        <p:nvSpPr>
          <p:cNvPr id="66895" name="Line 335"/>
          <p:cNvSpPr>
            <a:spLocks noChangeShapeType="1"/>
          </p:cNvSpPr>
          <p:nvPr/>
        </p:nvSpPr>
        <p:spPr bwMode="auto">
          <a:xfrm>
            <a:off x="1478155" y="229513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6" name="Line 336"/>
          <p:cNvSpPr>
            <a:spLocks noChangeShapeType="1"/>
          </p:cNvSpPr>
          <p:nvPr/>
        </p:nvSpPr>
        <p:spPr bwMode="auto">
          <a:xfrm flipH="1">
            <a:off x="5869181" y="229513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7" name="Line 337"/>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8" name="Line 338"/>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99" name="Line 339"/>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0" name="Line 340"/>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1" name="Line 341"/>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2" name="Line 342"/>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3" name="Line 343"/>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4" name="Line 344"/>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5" name="Line 345"/>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6" name="Line 346"/>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7" name="Line 347"/>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8" name="Line 348"/>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09" name="Line 349"/>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0" name="Line 350"/>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1" name="Line 351"/>
          <p:cNvSpPr>
            <a:spLocks noChangeShapeType="1"/>
          </p:cNvSpPr>
          <p:nvPr/>
        </p:nvSpPr>
        <p:spPr bwMode="auto">
          <a:xfrm>
            <a:off x="1478155" y="21475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2" name="Line 352"/>
          <p:cNvSpPr>
            <a:spLocks noChangeShapeType="1"/>
          </p:cNvSpPr>
          <p:nvPr/>
        </p:nvSpPr>
        <p:spPr bwMode="auto">
          <a:xfrm flipH="1">
            <a:off x="5869181" y="21475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3" name="Line 353"/>
          <p:cNvSpPr>
            <a:spLocks noChangeShapeType="1"/>
          </p:cNvSpPr>
          <p:nvPr/>
        </p:nvSpPr>
        <p:spPr bwMode="auto">
          <a:xfrm>
            <a:off x="1478156" y="2147501"/>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4" name="Line 354"/>
          <p:cNvSpPr>
            <a:spLocks noChangeShapeType="1"/>
          </p:cNvSpPr>
          <p:nvPr/>
        </p:nvSpPr>
        <p:spPr bwMode="auto">
          <a:xfrm flipH="1">
            <a:off x="5846955" y="2147501"/>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5" name="Rectangle 355"/>
          <p:cNvSpPr>
            <a:spLocks noChangeArrowheads="1"/>
          </p:cNvSpPr>
          <p:nvPr/>
        </p:nvSpPr>
        <p:spPr bwMode="auto">
          <a:xfrm>
            <a:off x="1240030" y="2087177"/>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2000</a:t>
            </a:r>
            <a:endParaRPr lang="en-US">
              <a:latin typeface="Arial" pitchFamily="34" charset="0"/>
            </a:endParaRPr>
          </a:p>
        </p:txBody>
      </p:sp>
      <p:sp>
        <p:nvSpPr>
          <p:cNvPr id="66916" name="Line 356"/>
          <p:cNvSpPr>
            <a:spLocks noChangeShapeType="1"/>
          </p:cNvSpPr>
          <p:nvPr/>
        </p:nvSpPr>
        <p:spPr bwMode="auto">
          <a:xfrm>
            <a:off x="1478155" y="19919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7" name="Line 357"/>
          <p:cNvSpPr>
            <a:spLocks noChangeShapeType="1"/>
          </p:cNvSpPr>
          <p:nvPr/>
        </p:nvSpPr>
        <p:spPr bwMode="auto">
          <a:xfrm flipH="1">
            <a:off x="5869181" y="19919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8" name="Line 358"/>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19" name="Line 359"/>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0" name="Line 360"/>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1" name="Line 361"/>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2" name="Line 362"/>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3" name="Line 363"/>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4" name="Line 364"/>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5" name="Line 365"/>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6" name="Line 366"/>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7" name="Line 367"/>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8" name="Line 368"/>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29" name="Line 369"/>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0" name="Line 370"/>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1" name="Line 371"/>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2" name="Line 372"/>
          <p:cNvSpPr>
            <a:spLocks noChangeShapeType="1"/>
          </p:cNvSpPr>
          <p:nvPr/>
        </p:nvSpPr>
        <p:spPr bwMode="auto">
          <a:xfrm>
            <a:off x="1478155" y="1844289"/>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3" name="Line 373"/>
          <p:cNvSpPr>
            <a:spLocks noChangeShapeType="1"/>
          </p:cNvSpPr>
          <p:nvPr/>
        </p:nvSpPr>
        <p:spPr bwMode="auto">
          <a:xfrm flipH="1">
            <a:off x="5869181" y="1844289"/>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4" name="Line 374"/>
          <p:cNvSpPr>
            <a:spLocks noChangeShapeType="1"/>
          </p:cNvSpPr>
          <p:nvPr/>
        </p:nvSpPr>
        <p:spPr bwMode="auto">
          <a:xfrm>
            <a:off x="1478156" y="1844289"/>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5" name="Line 375"/>
          <p:cNvSpPr>
            <a:spLocks noChangeShapeType="1"/>
          </p:cNvSpPr>
          <p:nvPr/>
        </p:nvSpPr>
        <p:spPr bwMode="auto">
          <a:xfrm flipH="1">
            <a:off x="5846955" y="1844289"/>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6" name="Rectangle 376"/>
          <p:cNvSpPr>
            <a:spLocks noChangeArrowheads="1"/>
          </p:cNvSpPr>
          <p:nvPr/>
        </p:nvSpPr>
        <p:spPr bwMode="auto">
          <a:xfrm>
            <a:off x="1240030" y="1783965"/>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2500</a:t>
            </a:r>
            <a:endParaRPr lang="en-US">
              <a:latin typeface="Arial" pitchFamily="34" charset="0"/>
            </a:endParaRPr>
          </a:p>
        </p:txBody>
      </p:sp>
      <p:sp>
        <p:nvSpPr>
          <p:cNvPr id="66937" name="Line 377"/>
          <p:cNvSpPr>
            <a:spLocks noChangeShapeType="1"/>
          </p:cNvSpPr>
          <p:nvPr/>
        </p:nvSpPr>
        <p:spPr bwMode="auto">
          <a:xfrm>
            <a:off x="1478155" y="169506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8" name="Line 378"/>
          <p:cNvSpPr>
            <a:spLocks noChangeShapeType="1"/>
          </p:cNvSpPr>
          <p:nvPr/>
        </p:nvSpPr>
        <p:spPr bwMode="auto">
          <a:xfrm flipH="1">
            <a:off x="5869181" y="169506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39" name="Line 379"/>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0" name="Line 380"/>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1" name="Line 381"/>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2" name="Line 382"/>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3" name="Line 383"/>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4" name="Line 384"/>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5" name="Line 385"/>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6" name="Line 386"/>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7" name="Line 387"/>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8" name="Line 388"/>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49" name="Line 389"/>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0" name="Line 390"/>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1" name="Line 391"/>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2" name="Line 392"/>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3" name="Line 393"/>
          <p:cNvSpPr>
            <a:spLocks noChangeShapeType="1"/>
          </p:cNvSpPr>
          <p:nvPr/>
        </p:nvSpPr>
        <p:spPr bwMode="auto">
          <a:xfrm>
            <a:off x="1478155" y="15474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4" name="Line 394"/>
          <p:cNvSpPr>
            <a:spLocks noChangeShapeType="1"/>
          </p:cNvSpPr>
          <p:nvPr/>
        </p:nvSpPr>
        <p:spPr bwMode="auto">
          <a:xfrm flipH="1">
            <a:off x="5869181" y="15474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5" name="Line 395"/>
          <p:cNvSpPr>
            <a:spLocks noChangeShapeType="1"/>
          </p:cNvSpPr>
          <p:nvPr/>
        </p:nvSpPr>
        <p:spPr bwMode="auto">
          <a:xfrm>
            <a:off x="1478156" y="1547426"/>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6" name="Line 396"/>
          <p:cNvSpPr>
            <a:spLocks noChangeShapeType="1"/>
          </p:cNvSpPr>
          <p:nvPr/>
        </p:nvSpPr>
        <p:spPr bwMode="auto">
          <a:xfrm flipH="1">
            <a:off x="5846955" y="1547426"/>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7" name="Rectangle 397"/>
          <p:cNvSpPr>
            <a:spLocks noChangeArrowheads="1"/>
          </p:cNvSpPr>
          <p:nvPr/>
        </p:nvSpPr>
        <p:spPr bwMode="auto">
          <a:xfrm>
            <a:off x="1240030" y="1488690"/>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3000</a:t>
            </a:r>
            <a:endParaRPr lang="en-US">
              <a:latin typeface="Arial" pitchFamily="34" charset="0"/>
            </a:endParaRPr>
          </a:p>
        </p:txBody>
      </p:sp>
      <p:sp>
        <p:nvSpPr>
          <p:cNvPr id="66958" name="Line 398"/>
          <p:cNvSpPr>
            <a:spLocks noChangeShapeType="1"/>
          </p:cNvSpPr>
          <p:nvPr/>
        </p:nvSpPr>
        <p:spPr bwMode="auto">
          <a:xfrm>
            <a:off x="1478155" y="13918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59" name="Line 399"/>
          <p:cNvSpPr>
            <a:spLocks noChangeShapeType="1"/>
          </p:cNvSpPr>
          <p:nvPr/>
        </p:nvSpPr>
        <p:spPr bwMode="auto">
          <a:xfrm flipH="1">
            <a:off x="5869181" y="13918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0" name="Line 400"/>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1" name="Line 401"/>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2" name="Line 402"/>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3" name="Line 403"/>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4" name="Line 404"/>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5" name="Line 405"/>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6" name="Line 406"/>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8" name="Line 408"/>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69" name="Line 409"/>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0" name="Line 410"/>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1" name="Line 411"/>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2" name="Line 412"/>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3" name="Line 413"/>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4" name="Line 414"/>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5" name="Line 415"/>
          <p:cNvSpPr>
            <a:spLocks noChangeShapeType="1"/>
          </p:cNvSpPr>
          <p:nvPr/>
        </p:nvSpPr>
        <p:spPr bwMode="auto">
          <a:xfrm>
            <a:off x="1478155" y="1244214"/>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6" name="Line 416"/>
          <p:cNvSpPr>
            <a:spLocks noChangeShapeType="1"/>
          </p:cNvSpPr>
          <p:nvPr/>
        </p:nvSpPr>
        <p:spPr bwMode="auto">
          <a:xfrm flipH="1">
            <a:off x="5869181" y="1244214"/>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7" name="Line 417"/>
          <p:cNvSpPr>
            <a:spLocks noChangeShapeType="1"/>
          </p:cNvSpPr>
          <p:nvPr/>
        </p:nvSpPr>
        <p:spPr bwMode="auto">
          <a:xfrm>
            <a:off x="1478156" y="1244214"/>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8" name="Line 418"/>
          <p:cNvSpPr>
            <a:spLocks noChangeShapeType="1"/>
          </p:cNvSpPr>
          <p:nvPr/>
        </p:nvSpPr>
        <p:spPr bwMode="auto">
          <a:xfrm flipH="1">
            <a:off x="5846955" y="1244214"/>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79" name="Rectangle 419"/>
          <p:cNvSpPr>
            <a:spLocks noChangeArrowheads="1"/>
          </p:cNvSpPr>
          <p:nvPr/>
        </p:nvSpPr>
        <p:spPr bwMode="auto">
          <a:xfrm>
            <a:off x="1240030" y="1185478"/>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3500</a:t>
            </a:r>
            <a:endParaRPr lang="en-US">
              <a:latin typeface="Arial" pitchFamily="34" charset="0"/>
            </a:endParaRPr>
          </a:p>
        </p:txBody>
      </p:sp>
      <p:sp>
        <p:nvSpPr>
          <p:cNvPr id="66980" name="Line 420"/>
          <p:cNvSpPr>
            <a:spLocks noChangeShapeType="1"/>
          </p:cNvSpPr>
          <p:nvPr/>
        </p:nvSpPr>
        <p:spPr bwMode="auto">
          <a:xfrm>
            <a:off x="1478155" y="1096577"/>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1" name="Line 421"/>
          <p:cNvSpPr>
            <a:spLocks noChangeShapeType="1"/>
          </p:cNvSpPr>
          <p:nvPr/>
        </p:nvSpPr>
        <p:spPr bwMode="auto">
          <a:xfrm flipH="1">
            <a:off x="5869181" y="1096577"/>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2" name="Line 422"/>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3" name="Line 423"/>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4" name="Line 424"/>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5" name="Line 425"/>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6" name="Line 426"/>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7" name="Line 427"/>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8" name="Line 428"/>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89" name="Line 429"/>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0" name="Line 430"/>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1" name="Line 431"/>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2" name="Line 432"/>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3" name="Line 433"/>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4" name="Line 434"/>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5" name="Line 435"/>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6" name="Line 436"/>
          <p:cNvSpPr>
            <a:spLocks noChangeShapeType="1"/>
          </p:cNvSpPr>
          <p:nvPr/>
        </p:nvSpPr>
        <p:spPr bwMode="auto">
          <a:xfrm>
            <a:off x="1478155" y="947352"/>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7" name="Line 437"/>
          <p:cNvSpPr>
            <a:spLocks noChangeShapeType="1"/>
          </p:cNvSpPr>
          <p:nvPr/>
        </p:nvSpPr>
        <p:spPr bwMode="auto">
          <a:xfrm flipH="1">
            <a:off x="5869181" y="947352"/>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8" name="Line 438"/>
          <p:cNvSpPr>
            <a:spLocks noChangeShapeType="1"/>
          </p:cNvSpPr>
          <p:nvPr/>
        </p:nvSpPr>
        <p:spPr bwMode="auto">
          <a:xfrm>
            <a:off x="1478156" y="947352"/>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99" name="Line 439"/>
          <p:cNvSpPr>
            <a:spLocks noChangeShapeType="1"/>
          </p:cNvSpPr>
          <p:nvPr/>
        </p:nvSpPr>
        <p:spPr bwMode="auto">
          <a:xfrm flipH="1">
            <a:off x="5846955" y="947352"/>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00" name="Rectangle 440"/>
          <p:cNvSpPr>
            <a:spLocks noChangeArrowheads="1"/>
          </p:cNvSpPr>
          <p:nvPr/>
        </p:nvSpPr>
        <p:spPr bwMode="auto">
          <a:xfrm>
            <a:off x="1240030" y="888615"/>
            <a:ext cx="23083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4000</a:t>
            </a:r>
            <a:endParaRPr lang="en-US">
              <a:latin typeface="Arial" pitchFamily="34" charset="0"/>
            </a:endParaRPr>
          </a:p>
        </p:txBody>
      </p:sp>
      <p:sp>
        <p:nvSpPr>
          <p:cNvPr id="67001" name="Line 441"/>
          <p:cNvSpPr>
            <a:spLocks noChangeShapeType="1"/>
          </p:cNvSpPr>
          <p:nvPr/>
        </p:nvSpPr>
        <p:spPr bwMode="auto">
          <a:xfrm>
            <a:off x="1478155" y="947352"/>
            <a:ext cx="44132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02" name="Freeform 442"/>
          <p:cNvSpPr>
            <a:spLocks/>
          </p:cNvSpPr>
          <p:nvPr/>
        </p:nvSpPr>
        <p:spPr bwMode="auto">
          <a:xfrm>
            <a:off x="1478155" y="947353"/>
            <a:ext cx="4413250" cy="2398713"/>
          </a:xfrm>
          <a:custGeom>
            <a:avLst/>
            <a:gdLst/>
            <a:ahLst/>
            <a:cxnLst>
              <a:cxn ang="0">
                <a:pos x="0" y="324"/>
              </a:cxn>
              <a:cxn ang="0">
                <a:pos x="595" y="324"/>
              </a:cxn>
              <a:cxn ang="0">
                <a:pos x="595" y="0"/>
              </a:cxn>
            </a:cxnLst>
            <a:rect l="0" t="0" r="r" b="b"/>
            <a:pathLst>
              <a:path w="595" h="324">
                <a:moveTo>
                  <a:pt x="0" y="324"/>
                </a:moveTo>
                <a:lnTo>
                  <a:pt x="595" y="324"/>
                </a:lnTo>
                <a:lnTo>
                  <a:pt x="595"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03" name="Line 443"/>
          <p:cNvSpPr>
            <a:spLocks noChangeShapeType="1"/>
          </p:cNvSpPr>
          <p:nvPr/>
        </p:nvSpPr>
        <p:spPr bwMode="auto">
          <a:xfrm flipV="1">
            <a:off x="1478155" y="947353"/>
            <a:ext cx="1588" cy="23987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04" name="Freeform 444"/>
          <p:cNvSpPr>
            <a:spLocks/>
          </p:cNvSpPr>
          <p:nvPr/>
        </p:nvSpPr>
        <p:spPr bwMode="auto">
          <a:xfrm>
            <a:off x="1478155" y="3071427"/>
            <a:ext cx="882650" cy="266700"/>
          </a:xfrm>
          <a:custGeom>
            <a:avLst/>
            <a:gdLst/>
            <a:ahLst/>
            <a:cxnLst>
              <a:cxn ang="0">
                <a:pos x="9" y="159"/>
              </a:cxn>
              <a:cxn ang="0">
                <a:pos x="18" y="145"/>
              </a:cxn>
              <a:cxn ang="0">
                <a:pos x="37" y="126"/>
              </a:cxn>
              <a:cxn ang="0">
                <a:pos x="46" y="112"/>
              </a:cxn>
              <a:cxn ang="0">
                <a:pos x="56" y="103"/>
              </a:cxn>
              <a:cxn ang="0">
                <a:pos x="65" y="89"/>
              </a:cxn>
              <a:cxn ang="0">
                <a:pos x="74" y="75"/>
              </a:cxn>
              <a:cxn ang="0">
                <a:pos x="88" y="56"/>
              </a:cxn>
              <a:cxn ang="0">
                <a:pos x="93" y="52"/>
              </a:cxn>
              <a:cxn ang="0">
                <a:pos x="102" y="38"/>
              </a:cxn>
              <a:cxn ang="0">
                <a:pos x="112" y="24"/>
              </a:cxn>
              <a:cxn ang="0">
                <a:pos x="126" y="5"/>
              </a:cxn>
              <a:cxn ang="0">
                <a:pos x="140" y="0"/>
              </a:cxn>
              <a:cxn ang="0">
                <a:pos x="154" y="0"/>
              </a:cxn>
              <a:cxn ang="0">
                <a:pos x="168" y="5"/>
              </a:cxn>
              <a:cxn ang="0">
                <a:pos x="182" y="10"/>
              </a:cxn>
              <a:cxn ang="0">
                <a:pos x="196" y="14"/>
              </a:cxn>
              <a:cxn ang="0">
                <a:pos x="210" y="14"/>
              </a:cxn>
              <a:cxn ang="0">
                <a:pos x="224" y="19"/>
              </a:cxn>
              <a:cxn ang="0">
                <a:pos x="238" y="24"/>
              </a:cxn>
              <a:cxn ang="0">
                <a:pos x="252" y="28"/>
              </a:cxn>
              <a:cxn ang="0">
                <a:pos x="266" y="28"/>
              </a:cxn>
              <a:cxn ang="0">
                <a:pos x="280" y="33"/>
              </a:cxn>
              <a:cxn ang="0">
                <a:pos x="294" y="33"/>
              </a:cxn>
              <a:cxn ang="0">
                <a:pos x="308" y="38"/>
              </a:cxn>
              <a:cxn ang="0">
                <a:pos x="322" y="42"/>
              </a:cxn>
              <a:cxn ang="0">
                <a:pos x="336" y="42"/>
              </a:cxn>
              <a:cxn ang="0">
                <a:pos x="350" y="47"/>
              </a:cxn>
              <a:cxn ang="0">
                <a:pos x="364" y="52"/>
              </a:cxn>
              <a:cxn ang="0">
                <a:pos x="378" y="52"/>
              </a:cxn>
              <a:cxn ang="0">
                <a:pos x="392" y="56"/>
              </a:cxn>
              <a:cxn ang="0">
                <a:pos x="406" y="56"/>
              </a:cxn>
              <a:cxn ang="0">
                <a:pos x="420" y="61"/>
              </a:cxn>
              <a:cxn ang="0">
                <a:pos x="434" y="61"/>
              </a:cxn>
              <a:cxn ang="0">
                <a:pos x="448" y="66"/>
              </a:cxn>
              <a:cxn ang="0">
                <a:pos x="462" y="66"/>
              </a:cxn>
              <a:cxn ang="0">
                <a:pos x="476" y="70"/>
              </a:cxn>
              <a:cxn ang="0">
                <a:pos x="490" y="70"/>
              </a:cxn>
              <a:cxn ang="0">
                <a:pos x="504" y="75"/>
              </a:cxn>
              <a:cxn ang="0">
                <a:pos x="518" y="75"/>
              </a:cxn>
              <a:cxn ang="0">
                <a:pos x="532" y="80"/>
              </a:cxn>
              <a:cxn ang="0">
                <a:pos x="546" y="80"/>
              </a:cxn>
            </a:cxnLst>
            <a:rect l="0" t="0" r="r" b="b"/>
            <a:pathLst>
              <a:path w="556" h="168">
                <a:moveTo>
                  <a:pt x="0" y="168"/>
                </a:moveTo>
                <a:lnTo>
                  <a:pt x="4" y="164"/>
                </a:lnTo>
                <a:lnTo>
                  <a:pt x="9" y="159"/>
                </a:lnTo>
                <a:lnTo>
                  <a:pt x="9" y="154"/>
                </a:lnTo>
                <a:lnTo>
                  <a:pt x="14" y="150"/>
                </a:lnTo>
                <a:lnTo>
                  <a:pt x="18" y="145"/>
                </a:lnTo>
                <a:lnTo>
                  <a:pt x="23" y="140"/>
                </a:lnTo>
                <a:lnTo>
                  <a:pt x="28" y="136"/>
                </a:lnTo>
                <a:lnTo>
                  <a:pt x="37" y="126"/>
                </a:lnTo>
                <a:lnTo>
                  <a:pt x="37" y="122"/>
                </a:lnTo>
                <a:lnTo>
                  <a:pt x="42" y="117"/>
                </a:lnTo>
                <a:lnTo>
                  <a:pt x="46" y="112"/>
                </a:lnTo>
                <a:lnTo>
                  <a:pt x="56" y="103"/>
                </a:lnTo>
                <a:lnTo>
                  <a:pt x="51" y="103"/>
                </a:lnTo>
                <a:lnTo>
                  <a:pt x="56" y="103"/>
                </a:lnTo>
                <a:lnTo>
                  <a:pt x="60" y="98"/>
                </a:lnTo>
                <a:lnTo>
                  <a:pt x="60" y="94"/>
                </a:lnTo>
                <a:lnTo>
                  <a:pt x="65" y="89"/>
                </a:lnTo>
                <a:lnTo>
                  <a:pt x="65" y="84"/>
                </a:lnTo>
                <a:lnTo>
                  <a:pt x="70" y="80"/>
                </a:lnTo>
                <a:lnTo>
                  <a:pt x="74" y="75"/>
                </a:lnTo>
                <a:lnTo>
                  <a:pt x="79" y="70"/>
                </a:lnTo>
                <a:lnTo>
                  <a:pt x="79" y="66"/>
                </a:lnTo>
                <a:lnTo>
                  <a:pt x="88" y="56"/>
                </a:lnTo>
                <a:lnTo>
                  <a:pt x="84" y="56"/>
                </a:lnTo>
                <a:lnTo>
                  <a:pt x="88" y="56"/>
                </a:lnTo>
                <a:lnTo>
                  <a:pt x="93" y="52"/>
                </a:lnTo>
                <a:lnTo>
                  <a:pt x="93" y="47"/>
                </a:lnTo>
                <a:lnTo>
                  <a:pt x="98" y="42"/>
                </a:lnTo>
                <a:lnTo>
                  <a:pt x="102" y="38"/>
                </a:lnTo>
                <a:lnTo>
                  <a:pt x="102" y="33"/>
                </a:lnTo>
                <a:lnTo>
                  <a:pt x="107" y="28"/>
                </a:lnTo>
                <a:lnTo>
                  <a:pt x="112" y="24"/>
                </a:lnTo>
                <a:lnTo>
                  <a:pt x="121" y="14"/>
                </a:lnTo>
                <a:lnTo>
                  <a:pt x="121" y="10"/>
                </a:lnTo>
                <a:lnTo>
                  <a:pt x="126" y="5"/>
                </a:lnTo>
                <a:lnTo>
                  <a:pt x="130" y="0"/>
                </a:lnTo>
                <a:lnTo>
                  <a:pt x="135" y="0"/>
                </a:lnTo>
                <a:lnTo>
                  <a:pt x="140" y="0"/>
                </a:lnTo>
                <a:lnTo>
                  <a:pt x="144" y="0"/>
                </a:lnTo>
                <a:lnTo>
                  <a:pt x="149" y="0"/>
                </a:lnTo>
                <a:lnTo>
                  <a:pt x="154" y="0"/>
                </a:lnTo>
                <a:lnTo>
                  <a:pt x="159" y="5"/>
                </a:lnTo>
                <a:lnTo>
                  <a:pt x="163" y="5"/>
                </a:lnTo>
                <a:lnTo>
                  <a:pt x="168" y="5"/>
                </a:lnTo>
                <a:lnTo>
                  <a:pt x="173" y="5"/>
                </a:lnTo>
                <a:lnTo>
                  <a:pt x="177" y="10"/>
                </a:lnTo>
                <a:lnTo>
                  <a:pt x="182" y="10"/>
                </a:lnTo>
                <a:lnTo>
                  <a:pt x="187" y="10"/>
                </a:lnTo>
                <a:lnTo>
                  <a:pt x="191" y="10"/>
                </a:lnTo>
                <a:lnTo>
                  <a:pt x="196" y="14"/>
                </a:lnTo>
                <a:lnTo>
                  <a:pt x="201" y="14"/>
                </a:lnTo>
                <a:lnTo>
                  <a:pt x="205" y="14"/>
                </a:lnTo>
                <a:lnTo>
                  <a:pt x="210" y="14"/>
                </a:lnTo>
                <a:lnTo>
                  <a:pt x="215" y="19"/>
                </a:lnTo>
                <a:lnTo>
                  <a:pt x="219" y="19"/>
                </a:lnTo>
                <a:lnTo>
                  <a:pt x="224" y="19"/>
                </a:lnTo>
                <a:lnTo>
                  <a:pt x="229" y="19"/>
                </a:lnTo>
                <a:lnTo>
                  <a:pt x="233" y="24"/>
                </a:lnTo>
                <a:lnTo>
                  <a:pt x="238" y="24"/>
                </a:lnTo>
                <a:lnTo>
                  <a:pt x="243" y="24"/>
                </a:lnTo>
                <a:lnTo>
                  <a:pt x="247" y="24"/>
                </a:lnTo>
                <a:lnTo>
                  <a:pt x="252" y="28"/>
                </a:lnTo>
                <a:lnTo>
                  <a:pt x="257" y="28"/>
                </a:lnTo>
                <a:lnTo>
                  <a:pt x="261" y="28"/>
                </a:lnTo>
                <a:lnTo>
                  <a:pt x="266" y="28"/>
                </a:lnTo>
                <a:lnTo>
                  <a:pt x="271" y="28"/>
                </a:lnTo>
                <a:lnTo>
                  <a:pt x="275" y="33"/>
                </a:lnTo>
                <a:lnTo>
                  <a:pt x="280" y="33"/>
                </a:lnTo>
                <a:lnTo>
                  <a:pt x="285" y="33"/>
                </a:lnTo>
                <a:lnTo>
                  <a:pt x="289" y="33"/>
                </a:lnTo>
                <a:lnTo>
                  <a:pt x="294" y="33"/>
                </a:lnTo>
                <a:lnTo>
                  <a:pt x="299" y="38"/>
                </a:lnTo>
                <a:lnTo>
                  <a:pt x="303" y="38"/>
                </a:lnTo>
                <a:lnTo>
                  <a:pt x="308" y="38"/>
                </a:lnTo>
                <a:lnTo>
                  <a:pt x="313" y="38"/>
                </a:lnTo>
                <a:lnTo>
                  <a:pt x="317" y="42"/>
                </a:lnTo>
                <a:lnTo>
                  <a:pt x="322" y="42"/>
                </a:lnTo>
                <a:lnTo>
                  <a:pt x="327" y="42"/>
                </a:lnTo>
                <a:lnTo>
                  <a:pt x="331" y="42"/>
                </a:lnTo>
                <a:lnTo>
                  <a:pt x="336" y="42"/>
                </a:lnTo>
                <a:lnTo>
                  <a:pt x="341" y="47"/>
                </a:lnTo>
                <a:lnTo>
                  <a:pt x="345" y="47"/>
                </a:lnTo>
                <a:lnTo>
                  <a:pt x="350" y="47"/>
                </a:lnTo>
                <a:lnTo>
                  <a:pt x="355" y="47"/>
                </a:lnTo>
                <a:lnTo>
                  <a:pt x="359" y="47"/>
                </a:lnTo>
                <a:lnTo>
                  <a:pt x="364" y="52"/>
                </a:lnTo>
                <a:lnTo>
                  <a:pt x="369" y="52"/>
                </a:lnTo>
                <a:lnTo>
                  <a:pt x="373" y="52"/>
                </a:lnTo>
                <a:lnTo>
                  <a:pt x="378" y="52"/>
                </a:lnTo>
                <a:lnTo>
                  <a:pt x="383" y="52"/>
                </a:lnTo>
                <a:lnTo>
                  <a:pt x="387" y="52"/>
                </a:lnTo>
                <a:lnTo>
                  <a:pt x="392" y="56"/>
                </a:lnTo>
                <a:lnTo>
                  <a:pt x="397" y="56"/>
                </a:lnTo>
                <a:lnTo>
                  <a:pt x="402" y="56"/>
                </a:lnTo>
                <a:lnTo>
                  <a:pt x="406" y="56"/>
                </a:lnTo>
                <a:lnTo>
                  <a:pt x="411" y="56"/>
                </a:lnTo>
                <a:lnTo>
                  <a:pt x="416" y="61"/>
                </a:lnTo>
                <a:lnTo>
                  <a:pt x="420" y="61"/>
                </a:lnTo>
                <a:lnTo>
                  <a:pt x="425" y="61"/>
                </a:lnTo>
                <a:lnTo>
                  <a:pt x="430" y="61"/>
                </a:lnTo>
                <a:lnTo>
                  <a:pt x="434" y="61"/>
                </a:lnTo>
                <a:lnTo>
                  <a:pt x="439" y="61"/>
                </a:lnTo>
                <a:lnTo>
                  <a:pt x="444" y="66"/>
                </a:lnTo>
                <a:lnTo>
                  <a:pt x="448" y="66"/>
                </a:lnTo>
                <a:lnTo>
                  <a:pt x="453" y="66"/>
                </a:lnTo>
                <a:lnTo>
                  <a:pt x="458" y="66"/>
                </a:lnTo>
                <a:lnTo>
                  <a:pt x="462" y="66"/>
                </a:lnTo>
                <a:lnTo>
                  <a:pt x="467" y="70"/>
                </a:lnTo>
                <a:lnTo>
                  <a:pt x="472" y="70"/>
                </a:lnTo>
                <a:lnTo>
                  <a:pt x="476" y="70"/>
                </a:lnTo>
                <a:lnTo>
                  <a:pt x="481" y="70"/>
                </a:lnTo>
                <a:lnTo>
                  <a:pt x="486" y="70"/>
                </a:lnTo>
                <a:lnTo>
                  <a:pt x="490" y="70"/>
                </a:lnTo>
                <a:lnTo>
                  <a:pt x="495" y="75"/>
                </a:lnTo>
                <a:lnTo>
                  <a:pt x="500" y="75"/>
                </a:lnTo>
                <a:lnTo>
                  <a:pt x="504" y="75"/>
                </a:lnTo>
                <a:lnTo>
                  <a:pt x="509" y="75"/>
                </a:lnTo>
                <a:lnTo>
                  <a:pt x="514" y="75"/>
                </a:lnTo>
                <a:lnTo>
                  <a:pt x="518" y="75"/>
                </a:lnTo>
                <a:lnTo>
                  <a:pt x="523" y="75"/>
                </a:lnTo>
                <a:lnTo>
                  <a:pt x="528" y="80"/>
                </a:lnTo>
                <a:lnTo>
                  <a:pt x="532" y="80"/>
                </a:lnTo>
                <a:lnTo>
                  <a:pt x="537" y="80"/>
                </a:lnTo>
                <a:lnTo>
                  <a:pt x="542" y="80"/>
                </a:lnTo>
                <a:lnTo>
                  <a:pt x="546" y="80"/>
                </a:lnTo>
                <a:lnTo>
                  <a:pt x="551" y="80"/>
                </a:lnTo>
                <a:lnTo>
                  <a:pt x="556" y="84"/>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FF0000"/>
              </a:solidFill>
            </a:endParaRPr>
          </a:p>
        </p:txBody>
      </p:sp>
      <p:sp>
        <p:nvSpPr>
          <p:cNvPr id="67005" name="Freeform 445"/>
          <p:cNvSpPr>
            <a:spLocks/>
          </p:cNvSpPr>
          <p:nvPr/>
        </p:nvSpPr>
        <p:spPr bwMode="auto">
          <a:xfrm>
            <a:off x="2360805" y="2665027"/>
            <a:ext cx="852488" cy="539750"/>
          </a:xfrm>
          <a:custGeom>
            <a:avLst/>
            <a:gdLst/>
            <a:ahLst/>
            <a:cxnLst>
              <a:cxn ang="0">
                <a:pos x="9" y="340"/>
              </a:cxn>
              <a:cxn ang="0">
                <a:pos x="23" y="336"/>
              </a:cxn>
              <a:cxn ang="0">
                <a:pos x="32" y="322"/>
              </a:cxn>
              <a:cxn ang="0">
                <a:pos x="42" y="303"/>
              </a:cxn>
              <a:cxn ang="0">
                <a:pos x="51" y="284"/>
              </a:cxn>
              <a:cxn ang="0">
                <a:pos x="60" y="266"/>
              </a:cxn>
              <a:cxn ang="0">
                <a:pos x="65" y="247"/>
              </a:cxn>
              <a:cxn ang="0">
                <a:pos x="75" y="229"/>
              </a:cxn>
              <a:cxn ang="0">
                <a:pos x="84" y="210"/>
              </a:cxn>
              <a:cxn ang="0">
                <a:pos x="89" y="191"/>
              </a:cxn>
              <a:cxn ang="0">
                <a:pos x="98" y="173"/>
              </a:cxn>
              <a:cxn ang="0">
                <a:pos x="107" y="163"/>
              </a:cxn>
              <a:cxn ang="0">
                <a:pos x="121" y="163"/>
              </a:cxn>
              <a:cxn ang="0">
                <a:pos x="135" y="168"/>
              </a:cxn>
              <a:cxn ang="0">
                <a:pos x="149" y="173"/>
              </a:cxn>
              <a:cxn ang="0">
                <a:pos x="163" y="177"/>
              </a:cxn>
              <a:cxn ang="0">
                <a:pos x="177" y="177"/>
              </a:cxn>
              <a:cxn ang="0">
                <a:pos x="191" y="182"/>
              </a:cxn>
              <a:cxn ang="0">
                <a:pos x="205" y="182"/>
              </a:cxn>
              <a:cxn ang="0">
                <a:pos x="219" y="177"/>
              </a:cxn>
              <a:cxn ang="0">
                <a:pos x="233" y="173"/>
              </a:cxn>
              <a:cxn ang="0">
                <a:pos x="247" y="163"/>
              </a:cxn>
              <a:cxn ang="0">
                <a:pos x="261" y="159"/>
              </a:cxn>
              <a:cxn ang="0">
                <a:pos x="275" y="154"/>
              </a:cxn>
              <a:cxn ang="0">
                <a:pos x="289" y="145"/>
              </a:cxn>
              <a:cxn ang="0">
                <a:pos x="303" y="140"/>
              </a:cxn>
              <a:cxn ang="0">
                <a:pos x="318" y="131"/>
              </a:cxn>
              <a:cxn ang="0">
                <a:pos x="332" y="121"/>
              </a:cxn>
              <a:cxn ang="0">
                <a:pos x="346" y="117"/>
              </a:cxn>
              <a:cxn ang="0">
                <a:pos x="360" y="107"/>
              </a:cxn>
              <a:cxn ang="0">
                <a:pos x="374" y="103"/>
              </a:cxn>
              <a:cxn ang="0">
                <a:pos x="388" y="93"/>
              </a:cxn>
              <a:cxn ang="0">
                <a:pos x="402" y="84"/>
              </a:cxn>
              <a:cxn ang="0">
                <a:pos x="416" y="75"/>
              </a:cxn>
              <a:cxn ang="0">
                <a:pos x="430" y="70"/>
              </a:cxn>
              <a:cxn ang="0">
                <a:pos x="444" y="61"/>
              </a:cxn>
              <a:cxn ang="0">
                <a:pos x="458" y="51"/>
              </a:cxn>
              <a:cxn ang="0">
                <a:pos x="472" y="42"/>
              </a:cxn>
              <a:cxn ang="0">
                <a:pos x="486" y="33"/>
              </a:cxn>
              <a:cxn ang="0">
                <a:pos x="500" y="28"/>
              </a:cxn>
              <a:cxn ang="0">
                <a:pos x="514" y="14"/>
              </a:cxn>
              <a:cxn ang="0">
                <a:pos x="528" y="5"/>
              </a:cxn>
            </a:cxnLst>
            <a:rect l="0" t="0" r="r" b="b"/>
            <a:pathLst>
              <a:path w="537" h="340">
                <a:moveTo>
                  <a:pt x="0" y="340"/>
                </a:moveTo>
                <a:lnTo>
                  <a:pt x="4" y="340"/>
                </a:lnTo>
                <a:lnTo>
                  <a:pt x="9" y="340"/>
                </a:lnTo>
                <a:lnTo>
                  <a:pt x="14" y="340"/>
                </a:lnTo>
                <a:lnTo>
                  <a:pt x="18" y="340"/>
                </a:lnTo>
                <a:lnTo>
                  <a:pt x="23" y="336"/>
                </a:lnTo>
                <a:lnTo>
                  <a:pt x="28" y="331"/>
                </a:lnTo>
                <a:lnTo>
                  <a:pt x="32" y="326"/>
                </a:lnTo>
                <a:lnTo>
                  <a:pt x="32" y="322"/>
                </a:lnTo>
                <a:lnTo>
                  <a:pt x="37" y="312"/>
                </a:lnTo>
                <a:lnTo>
                  <a:pt x="42" y="308"/>
                </a:lnTo>
                <a:lnTo>
                  <a:pt x="42" y="303"/>
                </a:lnTo>
                <a:lnTo>
                  <a:pt x="46" y="298"/>
                </a:lnTo>
                <a:lnTo>
                  <a:pt x="46" y="294"/>
                </a:lnTo>
                <a:lnTo>
                  <a:pt x="51" y="284"/>
                </a:lnTo>
                <a:lnTo>
                  <a:pt x="51" y="280"/>
                </a:lnTo>
                <a:lnTo>
                  <a:pt x="56" y="275"/>
                </a:lnTo>
                <a:lnTo>
                  <a:pt x="60" y="266"/>
                </a:lnTo>
                <a:lnTo>
                  <a:pt x="60" y="261"/>
                </a:lnTo>
                <a:lnTo>
                  <a:pt x="65" y="256"/>
                </a:lnTo>
                <a:lnTo>
                  <a:pt x="65" y="247"/>
                </a:lnTo>
                <a:lnTo>
                  <a:pt x="70" y="242"/>
                </a:lnTo>
                <a:lnTo>
                  <a:pt x="70" y="238"/>
                </a:lnTo>
                <a:lnTo>
                  <a:pt x="75" y="229"/>
                </a:lnTo>
                <a:lnTo>
                  <a:pt x="79" y="224"/>
                </a:lnTo>
                <a:lnTo>
                  <a:pt x="79" y="219"/>
                </a:lnTo>
                <a:lnTo>
                  <a:pt x="84" y="210"/>
                </a:lnTo>
                <a:lnTo>
                  <a:pt x="84" y="205"/>
                </a:lnTo>
                <a:lnTo>
                  <a:pt x="89" y="201"/>
                </a:lnTo>
                <a:lnTo>
                  <a:pt x="89" y="191"/>
                </a:lnTo>
                <a:lnTo>
                  <a:pt x="93" y="187"/>
                </a:lnTo>
                <a:lnTo>
                  <a:pt x="93" y="182"/>
                </a:lnTo>
                <a:lnTo>
                  <a:pt x="98" y="173"/>
                </a:lnTo>
                <a:lnTo>
                  <a:pt x="107" y="163"/>
                </a:lnTo>
                <a:lnTo>
                  <a:pt x="103" y="163"/>
                </a:lnTo>
                <a:lnTo>
                  <a:pt x="107" y="163"/>
                </a:lnTo>
                <a:lnTo>
                  <a:pt x="112" y="163"/>
                </a:lnTo>
                <a:lnTo>
                  <a:pt x="117" y="163"/>
                </a:lnTo>
                <a:lnTo>
                  <a:pt x="121" y="163"/>
                </a:lnTo>
                <a:lnTo>
                  <a:pt x="126" y="168"/>
                </a:lnTo>
                <a:lnTo>
                  <a:pt x="131" y="168"/>
                </a:lnTo>
                <a:lnTo>
                  <a:pt x="135" y="168"/>
                </a:lnTo>
                <a:lnTo>
                  <a:pt x="140" y="168"/>
                </a:lnTo>
                <a:lnTo>
                  <a:pt x="145" y="173"/>
                </a:lnTo>
                <a:lnTo>
                  <a:pt x="149" y="173"/>
                </a:lnTo>
                <a:lnTo>
                  <a:pt x="154" y="173"/>
                </a:lnTo>
                <a:lnTo>
                  <a:pt x="159" y="173"/>
                </a:lnTo>
                <a:lnTo>
                  <a:pt x="163" y="177"/>
                </a:lnTo>
                <a:lnTo>
                  <a:pt x="168" y="177"/>
                </a:lnTo>
                <a:lnTo>
                  <a:pt x="173" y="177"/>
                </a:lnTo>
                <a:lnTo>
                  <a:pt x="177" y="177"/>
                </a:lnTo>
                <a:lnTo>
                  <a:pt x="182" y="177"/>
                </a:lnTo>
                <a:lnTo>
                  <a:pt x="187" y="182"/>
                </a:lnTo>
                <a:lnTo>
                  <a:pt x="191" y="182"/>
                </a:lnTo>
                <a:lnTo>
                  <a:pt x="196" y="182"/>
                </a:lnTo>
                <a:lnTo>
                  <a:pt x="201" y="182"/>
                </a:lnTo>
                <a:lnTo>
                  <a:pt x="205" y="182"/>
                </a:lnTo>
                <a:lnTo>
                  <a:pt x="210" y="182"/>
                </a:lnTo>
                <a:lnTo>
                  <a:pt x="215" y="182"/>
                </a:lnTo>
                <a:lnTo>
                  <a:pt x="219" y="177"/>
                </a:lnTo>
                <a:lnTo>
                  <a:pt x="224" y="177"/>
                </a:lnTo>
                <a:lnTo>
                  <a:pt x="229" y="173"/>
                </a:lnTo>
                <a:lnTo>
                  <a:pt x="233" y="173"/>
                </a:lnTo>
                <a:lnTo>
                  <a:pt x="238" y="168"/>
                </a:lnTo>
                <a:lnTo>
                  <a:pt x="243" y="168"/>
                </a:lnTo>
                <a:lnTo>
                  <a:pt x="247" y="163"/>
                </a:lnTo>
                <a:lnTo>
                  <a:pt x="252" y="163"/>
                </a:lnTo>
                <a:lnTo>
                  <a:pt x="257" y="159"/>
                </a:lnTo>
                <a:lnTo>
                  <a:pt x="261" y="159"/>
                </a:lnTo>
                <a:lnTo>
                  <a:pt x="266" y="159"/>
                </a:lnTo>
                <a:lnTo>
                  <a:pt x="271" y="154"/>
                </a:lnTo>
                <a:lnTo>
                  <a:pt x="275" y="154"/>
                </a:lnTo>
                <a:lnTo>
                  <a:pt x="280" y="149"/>
                </a:lnTo>
                <a:lnTo>
                  <a:pt x="285" y="149"/>
                </a:lnTo>
                <a:lnTo>
                  <a:pt x="289" y="145"/>
                </a:lnTo>
                <a:lnTo>
                  <a:pt x="294" y="145"/>
                </a:lnTo>
                <a:lnTo>
                  <a:pt x="299" y="140"/>
                </a:lnTo>
                <a:lnTo>
                  <a:pt x="303" y="140"/>
                </a:lnTo>
                <a:lnTo>
                  <a:pt x="308" y="135"/>
                </a:lnTo>
                <a:lnTo>
                  <a:pt x="313" y="135"/>
                </a:lnTo>
                <a:lnTo>
                  <a:pt x="318" y="131"/>
                </a:lnTo>
                <a:lnTo>
                  <a:pt x="322" y="131"/>
                </a:lnTo>
                <a:lnTo>
                  <a:pt x="327" y="126"/>
                </a:lnTo>
                <a:lnTo>
                  <a:pt x="332" y="121"/>
                </a:lnTo>
                <a:lnTo>
                  <a:pt x="336" y="121"/>
                </a:lnTo>
                <a:lnTo>
                  <a:pt x="341" y="121"/>
                </a:lnTo>
                <a:lnTo>
                  <a:pt x="346" y="117"/>
                </a:lnTo>
                <a:lnTo>
                  <a:pt x="350" y="112"/>
                </a:lnTo>
                <a:lnTo>
                  <a:pt x="355" y="112"/>
                </a:lnTo>
                <a:lnTo>
                  <a:pt x="360" y="107"/>
                </a:lnTo>
                <a:lnTo>
                  <a:pt x="364" y="107"/>
                </a:lnTo>
                <a:lnTo>
                  <a:pt x="369" y="103"/>
                </a:lnTo>
                <a:lnTo>
                  <a:pt x="374" y="103"/>
                </a:lnTo>
                <a:lnTo>
                  <a:pt x="378" y="98"/>
                </a:lnTo>
                <a:lnTo>
                  <a:pt x="383" y="93"/>
                </a:lnTo>
                <a:lnTo>
                  <a:pt x="388" y="93"/>
                </a:lnTo>
                <a:lnTo>
                  <a:pt x="392" y="89"/>
                </a:lnTo>
                <a:lnTo>
                  <a:pt x="397" y="89"/>
                </a:lnTo>
                <a:lnTo>
                  <a:pt x="402" y="84"/>
                </a:lnTo>
                <a:lnTo>
                  <a:pt x="406" y="84"/>
                </a:lnTo>
                <a:lnTo>
                  <a:pt x="411" y="79"/>
                </a:lnTo>
                <a:lnTo>
                  <a:pt x="416" y="75"/>
                </a:lnTo>
                <a:lnTo>
                  <a:pt x="420" y="75"/>
                </a:lnTo>
                <a:lnTo>
                  <a:pt x="425" y="70"/>
                </a:lnTo>
                <a:lnTo>
                  <a:pt x="430" y="70"/>
                </a:lnTo>
                <a:lnTo>
                  <a:pt x="434" y="65"/>
                </a:lnTo>
                <a:lnTo>
                  <a:pt x="439" y="61"/>
                </a:lnTo>
                <a:lnTo>
                  <a:pt x="444" y="61"/>
                </a:lnTo>
                <a:lnTo>
                  <a:pt x="448" y="56"/>
                </a:lnTo>
                <a:lnTo>
                  <a:pt x="453" y="56"/>
                </a:lnTo>
                <a:lnTo>
                  <a:pt x="458" y="51"/>
                </a:lnTo>
                <a:lnTo>
                  <a:pt x="462" y="47"/>
                </a:lnTo>
                <a:lnTo>
                  <a:pt x="467" y="47"/>
                </a:lnTo>
                <a:lnTo>
                  <a:pt x="472" y="42"/>
                </a:lnTo>
                <a:lnTo>
                  <a:pt x="476" y="42"/>
                </a:lnTo>
                <a:lnTo>
                  <a:pt x="481" y="37"/>
                </a:lnTo>
                <a:lnTo>
                  <a:pt x="486" y="33"/>
                </a:lnTo>
                <a:lnTo>
                  <a:pt x="490" y="33"/>
                </a:lnTo>
                <a:lnTo>
                  <a:pt x="495" y="28"/>
                </a:lnTo>
                <a:lnTo>
                  <a:pt x="500" y="28"/>
                </a:lnTo>
                <a:lnTo>
                  <a:pt x="504" y="23"/>
                </a:lnTo>
                <a:lnTo>
                  <a:pt x="509" y="19"/>
                </a:lnTo>
                <a:lnTo>
                  <a:pt x="514" y="14"/>
                </a:lnTo>
                <a:lnTo>
                  <a:pt x="518" y="14"/>
                </a:lnTo>
                <a:lnTo>
                  <a:pt x="523" y="9"/>
                </a:lnTo>
                <a:lnTo>
                  <a:pt x="528" y="5"/>
                </a:lnTo>
                <a:lnTo>
                  <a:pt x="532" y="5"/>
                </a:lnTo>
                <a:lnTo>
                  <a:pt x="537"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FF0000"/>
              </a:solidFill>
            </a:endParaRPr>
          </a:p>
        </p:txBody>
      </p:sp>
      <p:sp>
        <p:nvSpPr>
          <p:cNvPr id="67006" name="Freeform 446"/>
          <p:cNvSpPr>
            <a:spLocks/>
          </p:cNvSpPr>
          <p:nvPr/>
        </p:nvSpPr>
        <p:spPr bwMode="auto">
          <a:xfrm>
            <a:off x="3213293" y="2109403"/>
            <a:ext cx="1231900" cy="555625"/>
          </a:xfrm>
          <a:custGeom>
            <a:avLst/>
            <a:gdLst/>
            <a:ahLst/>
            <a:cxnLst>
              <a:cxn ang="0">
                <a:pos x="9" y="345"/>
              </a:cxn>
              <a:cxn ang="0">
                <a:pos x="24" y="331"/>
              </a:cxn>
              <a:cxn ang="0">
                <a:pos x="38" y="322"/>
              </a:cxn>
              <a:cxn ang="0">
                <a:pos x="52" y="313"/>
              </a:cxn>
              <a:cxn ang="0">
                <a:pos x="66" y="303"/>
              </a:cxn>
              <a:cxn ang="0">
                <a:pos x="80" y="289"/>
              </a:cxn>
              <a:cxn ang="0">
                <a:pos x="94" y="280"/>
              </a:cxn>
              <a:cxn ang="0">
                <a:pos x="108" y="271"/>
              </a:cxn>
              <a:cxn ang="0">
                <a:pos x="122" y="261"/>
              </a:cxn>
              <a:cxn ang="0">
                <a:pos x="136" y="247"/>
              </a:cxn>
              <a:cxn ang="0">
                <a:pos x="150" y="238"/>
              </a:cxn>
              <a:cxn ang="0">
                <a:pos x="164" y="224"/>
              </a:cxn>
              <a:cxn ang="0">
                <a:pos x="178" y="215"/>
              </a:cxn>
              <a:cxn ang="0">
                <a:pos x="192" y="201"/>
              </a:cxn>
              <a:cxn ang="0">
                <a:pos x="206" y="187"/>
              </a:cxn>
              <a:cxn ang="0">
                <a:pos x="220" y="178"/>
              </a:cxn>
              <a:cxn ang="0">
                <a:pos x="234" y="164"/>
              </a:cxn>
              <a:cxn ang="0">
                <a:pos x="248" y="154"/>
              </a:cxn>
              <a:cxn ang="0">
                <a:pos x="262" y="140"/>
              </a:cxn>
              <a:cxn ang="0">
                <a:pos x="276" y="131"/>
              </a:cxn>
              <a:cxn ang="0">
                <a:pos x="290" y="117"/>
              </a:cxn>
              <a:cxn ang="0">
                <a:pos x="304" y="103"/>
              </a:cxn>
              <a:cxn ang="0">
                <a:pos x="318" y="94"/>
              </a:cxn>
              <a:cxn ang="0">
                <a:pos x="332" y="80"/>
              </a:cxn>
              <a:cxn ang="0">
                <a:pos x="346" y="70"/>
              </a:cxn>
              <a:cxn ang="0">
                <a:pos x="360" y="56"/>
              </a:cxn>
              <a:cxn ang="0">
                <a:pos x="374" y="47"/>
              </a:cxn>
              <a:cxn ang="0">
                <a:pos x="388" y="33"/>
              </a:cxn>
              <a:cxn ang="0">
                <a:pos x="402" y="24"/>
              </a:cxn>
              <a:cxn ang="0">
                <a:pos x="416" y="14"/>
              </a:cxn>
              <a:cxn ang="0">
                <a:pos x="430" y="10"/>
              </a:cxn>
              <a:cxn ang="0">
                <a:pos x="444" y="0"/>
              </a:cxn>
              <a:cxn ang="0">
                <a:pos x="458" y="0"/>
              </a:cxn>
              <a:cxn ang="0">
                <a:pos x="472" y="0"/>
              </a:cxn>
              <a:cxn ang="0">
                <a:pos x="486" y="0"/>
              </a:cxn>
              <a:cxn ang="0">
                <a:pos x="524" y="5"/>
              </a:cxn>
              <a:cxn ang="0">
                <a:pos x="561" y="10"/>
              </a:cxn>
              <a:cxn ang="0">
                <a:pos x="598" y="19"/>
              </a:cxn>
              <a:cxn ang="0">
                <a:pos x="636" y="24"/>
              </a:cxn>
              <a:cxn ang="0">
                <a:pos x="673" y="28"/>
              </a:cxn>
              <a:cxn ang="0">
                <a:pos x="710" y="33"/>
              </a:cxn>
              <a:cxn ang="0">
                <a:pos x="753" y="38"/>
              </a:cxn>
            </a:cxnLst>
            <a:rect l="0" t="0" r="r" b="b"/>
            <a:pathLst>
              <a:path w="776" h="350">
                <a:moveTo>
                  <a:pt x="0" y="350"/>
                </a:moveTo>
                <a:lnTo>
                  <a:pt x="5" y="345"/>
                </a:lnTo>
                <a:lnTo>
                  <a:pt x="9" y="345"/>
                </a:lnTo>
                <a:lnTo>
                  <a:pt x="14" y="341"/>
                </a:lnTo>
                <a:lnTo>
                  <a:pt x="19" y="336"/>
                </a:lnTo>
                <a:lnTo>
                  <a:pt x="24" y="331"/>
                </a:lnTo>
                <a:lnTo>
                  <a:pt x="28" y="331"/>
                </a:lnTo>
                <a:lnTo>
                  <a:pt x="33" y="327"/>
                </a:lnTo>
                <a:lnTo>
                  <a:pt x="38" y="322"/>
                </a:lnTo>
                <a:lnTo>
                  <a:pt x="42" y="322"/>
                </a:lnTo>
                <a:lnTo>
                  <a:pt x="47" y="317"/>
                </a:lnTo>
                <a:lnTo>
                  <a:pt x="52" y="313"/>
                </a:lnTo>
                <a:lnTo>
                  <a:pt x="56" y="308"/>
                </a:lnTo>
                <a:lnTo>
                  <a:pt x="61" y="308"/>
                </a:lnTo>
                <a:lnTo>
                  <a:pt x="66" y="303"/>
                </a:lnTo>
                <a:lnTo>
                  <a:pt x="70" y="299"/>
                </a:lnTo>
                <a:lnTo>
                  <a:pt x="75" y="294"/>
                </a:lnTo>
                <a:lnTo>
                  <a:pt x="80" y="289"/>
                </a:lnTo>
                <a:lnTo>
                  <a:pt x="84" y="289"/>
                </a:lnTo>
                <a:lnTo>
                  <a:pt x="89" y="285"/>
                </a:lnTo>
                <a:lnTo>
                  <a:pt x="94" y="280"/>
                </a:lnTo>
                <a:lnTo>
                  <a:pt x="98" y="275"/>
                </a:lnTo>
                <a:lnTo>
                  <a:pt x="103" y="275"/>
                </a:lnTo>
                <a:lnTo>
                  <a:pt x="108" y="271"/>
                </a:lnTo>
                <a:lnTo>
                  <a:pt x="112" y="266"/>
                </a:lnTo>
                <a:lnTo>
                  <a:pt x="117" y="261"/>
                </a:lnTo>
                <a:lnTo>
                  <a:pt x="122" y="261"/>
                </a:lnTo>
                <a:lnTo>
                  <a:pt x="126" y="257"/>
                </a:lnTo>
                <a:lnTo>
                  <a:pt x="131" y="252"/>
                </a:lnTo>
                <a:lnTo>
                  <a:pt x="136" y="247"/>
                </a:lnTo>
                <a:lnTo>
                  <a:pt x="140" y="243"/>
                </a:lnTo>
                <a:lnTo>
                  <a:pt x="145" y="238"/>
                </a:lnTo>
                <a:lnTo>
                  <a:pt x="150" y="238"/>
                </a:lnTo>
                <a:lnTo>
                  <a:pt x="154" y="234"/>
                </a:lnTo>
                <a:lnTo>
                  <a:pt x="159" y="229"/>
                </a:lnTo>
                <a:lnTo>
                  <a:pt x="164" y="224"/>
                </a:lnTo>
                <a:lnTo>
                  <a:pt x="168" y="220"/>
                </a:lnTo>
                <a:lnTo>
                  <a:pt x="173" y="215"/>
                </a:lnTo>
                <a:lnTo>
                  <a:pt x="178" y="215"/>
                </a:lnTo>
                <a:lnTo>
                  <a:pt x="182" y="210"/>
                </a:lnTo>
                <a:lnTo>
                  <a:pt x="187" y="206"/>
                </a:lnTo>
                <a:lnTo>
                  <a:pt x="192" y="201"/>
                </a:lnTo>
                <a:lnTo>
                  <a:pt x="196" y="196"/>
                </a:lnTo>
                <a:lnTo>
                  <a:pt x="201" y="192"/>
                </a:lnTo>
                <a:lnTo>
                  <a:pt x="206" y="187"/>
                </a:lnTo>
                <a:lnTo>
                  <a:pt x="210" y="182"/>
                </a:lnTo>
                <a:lnTo>
                  <a:pt x="215" y="182"/>
                </a:lnTo>
                <a:lnTo>
                  <a:pt x="220" y="178"/>
                </a:lnTo>
                <a:lnTo>
                  <a:pt x="224" y="173"/>
                </a:lnTo>
                <a:lnTo>
                  <a:pt x="229" y="168"/>
                </a:lnTo>
                <a:lnTo>
                  <a:pt x="234" y="164"/>
                </a:lnTo>
                <a:lnTo>
                  <a:pt x="238" y="159"/>
                </a:lnTo>
                <a:lnTo>
                  <a:pt x="243" y="159"/>
                </a:lnTo>
                <a:lnTo>
                  <a:pt x="248" y="154"/>
                </a:lnTo>
                <a:lnTo>
                  <a:pt x="253" y="150"/>
                </a:lnTo>
                <a:lnTo>
                  <a:pt x="257" y="145"/>
                </a:lnTo>
                <a:lnTo>
                  <a:pt x="262" y="140"/>
                </a:lnTo>
                <a:lnTo>
                  <a:pt x="267" y="136"/>
                </a:lnTo>
                <a:lnTo>
                  <a:pt x="271" y="131"/>
                </a:lnTo>
                <a:lnTo>
                  <a:pt x="276" y="131"/>
                </a:lnTo>
                <a:lnTo>
                  <a:pt x="281" y="126"/>
                </a:lnTo>
                <a:lnTo>
                  <a:pt x="285" y="122"/>
                </a:lnTo>
                <a:lnTo>
                  <a:pt x="290" y="117"/>
                </a:lnTo>
                <a:lnTo>
                  <a:pt x="295" y="112"/>
                </a:lnTo>
                <a:lnTo>
                  <a:pt x="299" y="108"/>
                </a:lnTo>
                <a:lnTo>
                  <a:pt x="304" y="103"/>
                </a:lnTo>
                <a:lnTo>
                  <a:pt x="309" y="98"/>
                </a:lnTo>
                <a:lnTo>
                  <a:pt x="313" y="94"/>
                </a:lnTo>
                <a:lnTo>
                  <a:pt x="318" y="94"/>
                </a:lnTo>
                <a:lnTo>
                  <a:pt x="323" y="89"/>
                </a:lnTo>
                <a:lnTo>
                  <a:pt x="327" y="84"/>
                </a:lnTo>
                <a:lnTo>
                  <a:pt x="332" y="80"/>
                </a:lnTo>
                <a:lnTo>
                  <a:pt x="337" y="75"/>
                </a:lnTo>
                <a:lnTo>
                  <a:pt x="341" y="70"/>
                </a:lnTo>
                <a:lnTo>
                  <a:pt x="346" y="70"/>
                </a:lnTo>
                <a:lnTo>
                  <a:pt x="351" y="66"/>
                </a:lnTo>
                <a:lnTo>
                  <a:pt x="355" y="61"/>
                </a:lnTo>
                <a:lnTo>
                  <a:pt x="360" y="56"/>
                </a:lnTo>
                <a:lnTo>
                  <a:pt x="365" y="52"/>
                </a:lnTo>
                <a:lnTo>
                  <a:pt x="369" y="52"/>
                </a:lnTo>
                <a:lnTo>
                  <a:pt x="374" y="47"/>
                </a:lnTo>
                <a:lnTo>
                  <a:pt x="379" y="42"/>
                </a:lnTo>
                <a:lnTo>
                  <a:pt x="383" y="38"/>
                </a:lnTo>
                <a:lnTo>
                  <a:pt x="388" y="33"/>
                </a:lnTo>
                <a:lnTo>
                  <a:pt x="393" y="33"/>
                </a:lnTo>
                <a:lnTo>
                  <a:pt x="397" y="28"/>
                </a:lnTo>
                <a:lnTo>
                  <a:pt x="402" y="24"/>
                </a:lnTo>
                <a:lnTo>
                  <a:pt x="407" y="24"/>
                </a:lnTo>
                <a:lnTo>
                  <a:pt x="411" y="19"/>
                </a:lnTo>
                <a:lnTo>
                  <a:pt x="416" y="14"/>
                </a:lnTo>
                <a:lnTo>
                  <a:pt x="421" y="14"/>
                </a:lnTo>
                <a:lnTo>
                  <a:pt x="425" y="10"/>
                </a:lnTo>
                <a:lnTo>
                  <a:pt x="430" y="10"/>
                </a:lnTo>
                <a:lnTo>
                  <a:pt x="435" y="5"/>
                </a:lnTo>
                <a:lnTo>
                  <a:pt x="439" y="5"/>
                </a:lnTo>
                <a:lnTo>
                  <a:pt x="444" y="0"/>
                </a:lnTo>
                <a:lnTo>
                  <a:pt x="449" y="0"/>
                </a:lnTo>
                <a:lnTo>
                  <a:pt x="453" y="0"/>
                </a:lnTo>
                <a:lnTo>
                  <a:pt x="458" y="0"/>
                </a:lnTo>
                <a:lnTo>
                  <a:pt x="463" y="0"/>
                </a:lnTo>
                <a:lnTo>
                  <a:pt x="467" y="0"/>
                </a:lnTo>
                <a:lnTo>
                  <a:pt x="472" y="0"/>
                </a:lnTo>
                <a:lnTo>
                  <a:pt x="477" y="0"/>
                </a:lnTo>
                <a:lnTo>
                  <a:pt x="481" y="0"/>
                </a:lnTo>
                <a:lnTo>
                  <a:pt x="486" y="0"/>
                </a:lnTo>
                <a:lnTo>
                  <a:pt x="496" y="5"/>
                </a:lnTo>
                <a:lnTo>
                  <a:pt x="510" y="5"/>
                </a:lnTo>
                <a:lnTo>
                  <a:pt x="524" y="5"/>
                </a:lnTo>
                <a:lnTo>
                  <a:pt x="533" y="10"/>
                </a:lnTo>
                <a:lnTo>
                  <a:pt x="547" y="10"/>
                </a:lnTo>
                <a:lnTo>
                  <a:pt x="561" y="10"/>
                </a:lnTo>
                <a:lnTo>
                  <a:pt x="575" y="14"/>
                </a:lnTo>
                <a:lnTo>
                  <a:pt x="584" y="14"/>
                </a:lnTo>
                <a:lnTo>
                  <a:pt x="598" y="19"/>
                </a:lnTo>
                <a:lnTo>
                  <a:pt x="612" y="19"/>
                </a:lnTo>
                <a:lnTo>
                  <a:pt x="622" y="19"/>
                </a:lnTo>
                <a:lnTo>
                  <a:pt x="636" y="24"/>
                </a:lnTo>
                <a:lnTo>
                  <a:pt x="650" y="24"/>
                </a:lnTo>
                <a:lnTo>
                  <a:pt x="659" y="24"/>
                </a:lnTo>
                <a:lnTo>
                  <a:pt x="673" y="28"/>
                </a:lnTo>
                <a:lnTo>
                  <a:pt x="687" y="28"/>
                </a:lnTo>
                <a:lnTo>
                  <a:pt x="701" y="28"/>
                </a:lnTo>
                <a:lnTo>
                  <a:pt x="710" y="33"/>
                </a:lnTo>
                <a:lnTo>
                  <a:pt x="724" y="33"/>
                </a:lnTo>
                <a:lnTo>
                  <a:pt x="739" y="33"/>
                </a:lnTo>
                <a:lnTo>
                  <a:pt x="753" y="38"/>
                </a:lnTo>
                <a:lnTo>
                  <a:pt x="762" y="38"/>
                </a:lnTo>
                <a:lnTo>
                  <a:pt x="776" y="42"/>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07" name="Freeform 447"/>
          <p:cNvSpPr>
            <a:spLocks/>
          </p:cNvSpPr>
          <p:nvPr/>
        </p:nvSpPr>
        <p:spPr bwMode="auto">
          <a:xfrm>
            <a:off x="4445193" y="1472814"/>
            <a:ext cx="1454150" cy="755650"/>
          </a:xfrm>
          <a:custGeom>
            <a:avLst/>
            <a:gdLst/>
            <a:ahLst/>
            <a:cxnLst>
              <a:cxn ang="0">
                <a:pos x="14" y="443"/>
              </a:cxn>
              <a:cxn ang="0">
                <a:pos x="37" y="448"/>
              </a:cxn>
              <a:cxn ang="0">
                <a:pos x="61" y="448"/>
              </a:cxn>
              <a:cxn ang="0">
                <a:pos x="89" y="453"/>
              </a:cxn>
              <a:cxn ang="0">
                <a:pos x="112" y="457"/>
              </a:cxn>
              <a:cxn ang="0">
                <a:pos x="140" y="457"/>
              </a:cxn>
              <a:cxn ang="0">
                <a:pos x="163" y="462"/>
              </a:cxn>
              <a:cxn ang="0">
                <a:pos x="187" y="467"/>
              </a:cxn>
              <a:cxn ang="0">
                <a:pos x="215" y="471"/>
              </a:cxn>
              <a:cxn ang="0">
                <a:pos x="238" y="471"/>
              </a:cxn>
              <a:cxn ang="0">
                <a:pos x="266" y="476"/>
              </a:cxn>
              <a:cxn ang="0">
                <a:pos x="290" y="471"/>
              </a:cxn>
              <a:cxn ang="0">
                <a:pos x="313" y="453"/>
              </a:cxn>
              <a:cxn ang="0">
                <a:pos x="341" y="434"/>
              </a:cxn>
              <a:cxn ang="0">
                <a:pos x="364" y="415"/>
              </a:cxn>
              <a:cxn ang="0">
                <a:pos x="392" y="392"/>
              </a:cxn>
              <a:cxn ang="0">
                <a:pos x="416" y="364"/>
              </a:cxn>
              <a:cxn ang="0">
                <a:pos x="439" y="341"/>
              </a:cxn>
              <a:cxn ang="0">
                <a:pos x="467" y="313"/>
              </a:cxn>
              <a:cxn ang="0">
                <a:pos x="491" y="285"/>
              </a:cxn>
              <a:cxn ang="0">
                <a:pos x="519" y="257"/>
              </a:cxn>
              <a:cxn ang="0">
                <a:pos x="542" y="229"/>
              </a:cxn>
              <a:cxn ang="0">
                <a:pos x="570" y="201"/>
              </a:cxn>
              <a:cxn ang="0">
                <a:pos x="593" y="168"/>
              </a:cxn>
              <a:cxn ang="0">
                <a:pos x="617" y="136"/>
              </a:cxn>
              <a:cxn ang="0">
                <a:pos x="645" y="103"/>
              </a:cxn>
              <a:cxn ang="0">
                <a:pos x="668" y="66"/>
              </a:cxn>
              <a:cxn ang="0">
                <a:pos x="696" y="28"/>
              </a:cxn>
              <a:cxn ang="0">
                <a:pos x="720" y="0"/>
              </a:cxn>
              <a:cxn ang="0">
                <a:pos x="743" y="0"/>
              </a:cxn>
              <a:cxn ang="0">
                <a:pos x="757" y="0"/>
              </a:cxn>
              <a:cxn ang="0">
                <a:pos x="808" y="10"/>
              </a:cxn>
              <a:cxn ang="0">
                <a:pos x="860" y="14"/>
              </a:cxn>
              <a:cxn ang="0">
                <a:pos x="911" y="19"/>
              </a:cxn>
            </a:cxnLst>
            <a:rect l="0" t="0" r="r" b="b"/>
            <a:pathLst>
              <a:path w="916" h="476">
                <a:moveTo>
                  <a:pt x="0" y="443"/>
                </a:moveTo>
                <a:lnTo>
                  <a:pt x="14" y="443"/>
                </a:lnTo>
                <a:lnTo>
                  <a:pt x="23" y="443"/>
                </a:lnTo>
                <a:lnTo>
                  <a:pt x="37" y="448"/>
                </a:lnTo>
                <a:lnTo>
                  <a:pt x="51" y="448"/>
                </a:lnTo>
                <a:lnTo>
                  <a:pt x="61" y="448"/>
                </a:lnTo>
                <a:lnTo>
                  <a:pt x="75" y="453"/>
                </a:lnTo>
                <a:lnTo>
                  <a:pt x="89" y="453"/>
                </a:lnTo>
                <a:lnTo>
                  <a:pt x="98" y="453"/>
                </a:lnTo>
                <a:lnTo>
                  <a:pt x="112" y="457"/>
                </a:lnTo>
                <a:lnTo>
                  <a:pt x="126" y="457"/>
                </a:lnTo>
                <a:lnTo>
                  <a:pt x="140" y="457"/>
                </a:lnTo>
                <a:lnTo>
                  <a:pt x="149" y="462"/>
                </a:lnTo>
                <a:lnTo>
                  <a:pt x="163" y="462"/>
                </a:lnTo>
                <a:lnTo>
                  <a:pt x="177" y="467"/>
                </a:lnTo>
                <a:lnTo>
                  <a:pt x="187" y="467"/>
                </a:lnTo>
                <a:lnTo>
                  <a:pt x="201" y="467"/>
                </a:lnTo>
                <a:lnTo>
                  <a:pt x="215" y="471"/>
                </a:lnTo>
                <a:lnTo>
                  <a:pt x="224" y="471"/>
                </a:lnTo>
                <a:lnTo>
                  <a:pt x="238" y="471"/>
                </a:lnTo>
                <a:lnTo>
                  <a:pt x="252" y="476"/>
                </a:lnTo>
                <a:lnTo>
                  <a:pt x="266" y="476"/>
                </a:lnTo>
                <a:lnTo>
                  <a:pt x="276" y="476"/>
                </a:lnTo>
                <a:lnTo>
                  <a:pt x="290" y="471"/>
                </a:lnTo>
                <a:lnTo>
                  <a:pt x="304" y="462"/>
                </a:lnTo>
                <a:lnTo>
                  <a:pt x="313" y="453"/>
                </a:lnTo>
                <a:lnTo>
                  <a:pt x="327" y="448"/>
                </a:lnTo>
                <a:lnTo>
                  <a:pt x="341" y="434"/>
                </a:lnTo>
                <a:lnTo>
                  <a:pt x="355" y="425"/>
                </a:lnTo>
                <a:lnTo>
                  <a:pt x="364" y="415"/>
                </a:lnTo>
                <a:lnTo>
                  <a:pt x="378" y="401"/>
                </a:lnTo>
                <a:lnTo>
                  <a:pt x="392" y="392"/>
                </a:lnTo>
                <a:lnTo>
                  <a:pt x="402" y="378"/>
                </a:lnTo>
                <a:lnTo>
                  <a:pt x="416" y="364"/>
                </a:lnTo>
                <a:lnTo>
                  <a:pt x="430" y="355"/>
                </a:lnTo>
                <a:lnTo>
                  <a:pt x="439" y="341"/>
                </a:lnTo>
                <a:lnTo>
                  <a:pt x="453" y="327"/>
                </a:lnTo>
                <a:lnTo>
                  <a:pt x="467" y="313"/>
                </a:lnTo>
                <a:lnTo>
                  <a:pt x="481" y="299"/>
                </a:lnTo>
                <a:lnTo>
                  <a:pt x="491" y="285"/>
                </a:lnTo>
                <a:lnTo>
                  <a:pt x="505" y="271"/>
                </a:lnTo>
                <a:lnTo>
                  <a:pt x="519" y="257"/>
                </a:lnTo>
                <a:lnTo>
                  <a:pt x="528" y="243"/>
                </a:lnTo>
                <a:lnTo>
                  <a:pt x="542" y="229"/>
                </a:lnTo>
                <a:lnTo>
                  <a:pt x="556" y="215"/>
                </a:lnTo>
                <a:lnTo>
                  <a:pt x="570" y="201"/>
                </a:lnTo>
                <a:lnTo>
                  <a:pt x="579" y="182"/>
                </a:lnTo>
                <a:lnTo>
                  <a:pt x="593" y="168"/>
                </a:lnTo>
                <a:lnTo>
                  <a:pt x="607" y="154"/>
                </a:lnTo>
                <a:lnTo>
                  <a:pt x="617" y="136"/>
                </a:lnTo>
                <a:lnTo>
                  <a:pt x="631" y="117"/>
                </a:lnTo>
                <a:lnTo>
                  <a:pt x="645" y="103"/>
                </a:lnTo>
                <a:lnTo>
                  <a:pt x="659" y="84"/>
                </a:lnTo>
                <a:lnTo>
                  <a:pt x="668" y="66"/>
                </a:lnTo>
                <a:lnTo>
                  <a:pt x="682" y="47"/>
                </a:lnTo>
                <a:lnTo>
                  <a:pt x="696" y="28"/>
                </a:lnTo>
                <a:lnTo>
                  <a:pt x="706" y="14"/>
                </a:lnTo>
                <a:lnTo>
                  <a:pt x="720" y="0"/>
                </a:lnTo>
                <a:lnTo>
                  <a:pt x="734" y="0"/>
                </a:lnTo>
                <a:lnTo>
                  <a:pt x="743" y="0"/>
                </a:lnTo>
                <a:lnTo>
                  <a:pt x="748" y="0"/>
                </a:lnTo>
                <a:lnTo>
                  <a:pt x="757" y="0"/>
                </a:lnTo>
                <a:lnTo>
                  <a:pt x="780" y="5"/>
                </a:lnTo>
                <a:lnTo>
                  <a:pt x="808" y="10"/>
                </a:lnTo>
                <a:lnTo>
                  <a:pt x="832" y="10"/>
                </a:lnTo>
                <a:lnTo>
                  <a:pt x="860" y="14"/>
                </a:lnTo>
                <a:lnTo>
                  <a:pt x="883" y="19"/>
                </a:lnTo>
                <a:lnTo>
                  <a:pt x="911" y="19"/>
                </a:lnTo>
                <a:lnTo>
                  <a:pt x="916" y="24"/>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14" name="Rectangle 454"/>
          <p:cNvSpPr>
            <a:spLocks noChangeArrowheads="1"/>
          </p:cNvSpPr>
          <p:nvPr/>
        </p:nvSpPr>
        <p:spPr bwMode="auto">
          <a:xfrm>
            <a:off x="3110105" y="3501640"/>
            <a:ext cx="1199046"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a:solidFill>
                  <a:srgbClr val="000000"/>
                </a:solidFill>
                <a:latin typeface="Helvetica" charset="0"/>
              </a:rPr>
              <a:t>          Time - Sec          </a:t>
            </a:r>
            <a:endParaRPr lang="en-US">
              <a:latin typeface="Arial" pitchFamily="34" charset="0"/>
            </a:endParaRPr>
          </a:p>
        </p:txBody>
      </p:sp>
      <p:sp>
        <p:nvSpPr>
          <p:cNvPr id="67015" name="Rectangle 455"/>
          <p:cNvSpPr>
            <a:spLocks noChangeArrowheads="1"/>
          </p:cNvSpPr>
          <p:nvPr/>
        </p:nvSpPr>
        <p:spPr bwMode="auto">
          <a:xfrm>
            <a:off x="3279967" y="3671502"/>
            <a:ext cx="839974"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dirty="0">
                <a:solidFill>
                  <a:srgbClr val="000000"/>
                </a:solidFill>
                <a:latin typeface="Helvetica" charset="0"/>
              </a:rPr>
              <a:t>Velocity vs Time</a:t>
            </a:r>
            <a:endParaRPr lang="en-US" dirty="0">
              <a:latin typeface="Arial" pitchFamily="34" charset="0"/>
            </a:endParaRPr>
          </a:p>
        </p:txBody>
      </p:sp>
      <p:sp>
        <p:nvSpPr>
          <p:cNvPr id="67016" name="Rectangle 456"/>
          <p:cNvSpPr>
            <a:spLocks noChangeArrowheads="1"/>
          </p:cNvSpPr>
          <p:nvPr/>
        </p:nvSpPr>
        <p:spPr bwMode="auto">
          <a:xfrm rot="16200000">
            <a:off x="773772" y="2055234"/>
            <a:ext cx="724557"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a:solidFill>
                  <a:srgbClr val="000000"/>
                </a:solidFill>
                <a:latin typeface="Helvetica" charset="0"/>
              </a:rPr>
              <a:t>Velocity - mps</a:t>
            </a:r>
            <a:endParaRPr lang="en-US">
              <a:latin typeface="Arial" pitchFamily="34" charset="0"/>
            </a:endParaRPr>
          </a:p>
        </p:txBody>
      </p:sp>
      <p:sp>
        <p:nvSpPr>
          <p:cNvPr id="67017" name="Rectangle 457"/>
          <p:cNvSpPr>
            <a:spLocks noChangeArrowheads="1"/>
          </p:cNvSpPr>
          <p:nvPr/>
        </p:nvSpPr>
        <p:spPr bwMode="auto">
          <a:xfrm>
            <a:off x="1478155" y="3878264"/>
            <a:ext cx="4413250" cy="23987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018" name="Rectangle 458"/>
          <p:cNvSpPr>
            <a:spLocks noChangeArrowheads="1"/>
          </p:cNvSpPr>
          <p:nvPr/>
        </p:nvSpPr>
        <p:spPr bwMode="auto">
          <a:xfrm>
            <a:off x="1478155" y="3878264"/>
            <a:ext cx="4413250" cy="2398713"/>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019" name="Freeform 459"/>
          <p:cNvSpPr>
            <a:spLocks/>
          </p:cNvSpPr>
          <p:nvPr/>
        </p:nvSpPr>
        <p:spPr bwMode="auto">
          <a:xfrm>
            <a:off x="1478155"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0" name="Freeform 460"/>
          <p:cNvSpPr>
            <a:spLocks/>
          </p:cNvSpPr>
          <p:nvPr/>
        </p:nvSpPr>
        <p:spPr bwMode="auto">
          <a:xfrm>
            <a:off x="1878205"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1" name="Freeform 461"/>
          <p:cNvSpPr>
            <a:spLocks/>
          </p:cNvSpPr>
          <p:nvPr/>
        </p:nvSpPr>
        <p:spPr bwMode="auto">
          <a:xfrm>
            <a:off x="2278255"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2" name="Freeform 462"/>
          <p:cNvSpPr>
            <a:spLocks/>
          </p:cNvSpPr>
          <p:nvPr/>
        </p:nvSpPr>
        <p:spPr bwMode="auto">
          <a:xfrm>
            <a:off x="2679893"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3" name="Freeform 463"/>
          <p:cNvSpPr>
            <a:spLocks/>
          </p:cNvSpPr>
          <p:nvPr/>
        </p:nvSpPr>
        <p:spPr bwMode="auto">
          <a:xfrm>
            <a:off x="3079943"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4" name="Freeform 464"/>
          <p:cNvSpPr>
            <a:spLocks/>
          </p:cNvSpPr>
          <p:nvPr/>
        </p:nvSpPr>
        <p:spPr bwMode="auto">
          <a:xfrm>
            <a:off x="3479993"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5" name="Freeform 465"/>
          <p:cNvSpPr>
            <a:spLocks/>
          </p:cNvSpPr>
          <p:nvPr/>
        </p:nvSpPr>
        <p:spPr bwMode="auto">
          <a:xfrm>
            <a:off x="3881630"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6" name="Freeform 466"/>
          <p:cNvSpPr>
            <a:spLocks/>
          </p:cNvSpPr>
          <p:nvPr/>
        </p:nvSpPr>
        <p:spPr bwMode="auto">
          <a:xfrm>
            <a:off x="4281680"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7" name="Freeform 467"/>
          <p:cNvSpPr>
            <a:spLocks/>
          </p:cNvSpPr>
          <p:nvPr/>
        </p:nvSpPr>
        <p:spPr bwMode="auto">
          <a:xfrm>
            <a:off x="4681730"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8" name="Freeform 468"/>
          <p:cNvSpPr>
            <a:spLocks/>
          </p:cNvSpPr>
          <p:nvPr/>
        </p:nvSpPr>
        <p:spPr bwMode="auto">
          <a:xfrm>
            <a:off x="5083368"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29" name="Freeform 469"/>
          <p:cNvSpPr>
            <a:spLocks/>
          </p:cNvSpPr>
          <p:nvPr/>
        </p:nvSpPr>
        <p:spPr bwMode="auto">
          <a:xfrm>
            <a:off x="5483418"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0" name="Freeform 470"/>
          <p:cNvSpPr>
            <a:spLocks/>
          </p:cNvSpPr>
          <p:nvPr/>
        </p:nvSpPr>
        <p:spPr bwMode="auto">
          <a:xfrm>
            <a:off x="5891405" y="3878264"/>
            <a:ext cx="1588" cy="2398713"/>
          </a:xfrm>
          <a:custGeom>
            <a:avLst/>
            <a:gdLst/>
            <a:ahLst/>
            <a:cxnLst>
              <a:cxn ang="0">
                <a:pos x="0" y="324"/>
              </a:cxn>
              <a:cxn ang="0">
                <a:pos x="0" y="0"/>
              </a:cxn>
              <a:cxn ang="0">
                <a:pos x="0" y="0"/>
              </a:cxn>
            </a:cxnLst>
            <a:rect l="0" t="0" r="r" b="b"/>
            <a:pathLst>
              <a:path h="324">
                <a:moveTo>
                  <a:pt x="0" y="324"/>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1" name="Freeform 471"/>
          <p:cNvSpPr>
            <a:spLocks/>
          </p:cNvSpPr>
          <p:nvPr/>
        </p:nvSpPr>
        <p:spPr bwMode="auto">
          <a:xfrm>
            <a:off x="1478155" y="6276976"/>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2" name="Freeform 472"/>
          <p:cNvSpPr>
            <a:spLocks/>
          </p:cNvSpPr>
          <p:nvPr/>
        </p:nvSpPr>
        <p:spPr bwMode="auto">
          <a:xfrm>
            <a:off x="1478155" y="5795963"/>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3" name="Freeform 473"/>
          <p:cNvSpPr>
            <a:spLocks/>
          </p:cNvSpPr>
          <p:nvPr/>
        </p:nvSpPr>
        <p:spPr bwMode="auto">
          <a:xfrm>
            <a:off x="1478155" y="5314951"/>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4" name="Freeform 474"/>
          <p:cNvSpPr>
            <a:spLocks/>
          </p:cNvSpPr>
          <p:nvPr/>
        </p:nvSpPr>
        <p:spPr bwMode="auto">
          <a:xfrm>
            <a:off x="1478155" y="4832351"/>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5" name="Freeform 475"/>
          <p:cNvSpPr>
            <a:spLocks/>
          </p:cNvSpPr>
          <p:nvPr/>
        </p:nvSpPr>
        <p:spPr bwMode="auto">
          <a:xfrm>
            <a:off x="1478155" y="4351338"/>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6" name="Freeform 476"/>
          <p:cNvSpPr>
            <a:spLocks/>
          </p:cNvSpPr>
          <p:nvPr/>
        </p:nvSpPr>
        <p:spPr bwMode="auto">
          <a:xfrm>
            <a:off x="1478155" y="3878263"/>
            <a:ext cx="4413250" cy="1588"/>
          </a:xfrm>
          <a:custGeom>
            <a:avLst/>
            <a:gdLst/>
            <a:ahLst/>
            <a:cxnLst>
              <a:cxn ang="0">
                <a:pos x="0" y="0"/>
              </a:cxn>
              <a:cxn ang="0">
                <a:pos x="595" y="0"/>
              </a:cxn>
              <a:cxn ang="0">
                <a:pos x="595" y="0"/>
              </a:cxn>
            </a:cxnLst>
            <a:rect l="0" t="0" r="r" b="b"/>
            <a:pathLst>
              <a:path w="595">
                <a:moveTo>
                  <a:pt x="0" y="0"/>
                </a:moveTo>
                <a:lnTo>
                  <a:pt x="595" y="0"/>
                </a:lnTo>
                <a:lnTo>
                  <a:pt x="595"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7" name="Line 477"/>
          <p:cNvSpPr>
            <a:spLocks noChangeShapeType="1"/>
          </p:cNvSpPr>
          <p:nvPr/>
        </p:nvSpPr>
        <p:spPr bwMode="auto">
          <a:xfrm>
            <a:off x="1478155" y="3878263"/>
            <a:ext cx="44132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8" name="Freeform 478"/>
          <p:cNvSpPr>
            <a:spLocks/>
          </p:cNvSpPr>
          <p:nvPr/>
        </p:nvSpPr>
        <p:spPr bwMode="auto">
          <a:xfrm>
            <a:off x="1478155" y="3878264"/>
            <a:ext cx="4413250" cy="2398713"/>
          </a:xfrm>
          <a:custGeom>
            <a:avLst/>
            <a:gdLst/>
            <a:ahLst/>
            <a:cxnLst>
              <a:cxn ang="0">
                <a:pos x="0" y="324"/>
              </a:cxn>
              <a:cxn ang="0">
                <a:pos x="595" y="324"/>
              </a:cxn>
              <a:cxn ang="0">
                <a:pos x="595" y="0"/>
              </a:cxn>
            </a:cxnLst>
            <a:rect l="0" t="0" r="r" b="b"/>
            <a:pathLst>
              <a:path w="595" h="324">
                <a:moveTo>
                  <a:pt x="0" y="324"/>
                </a:moveTo>
                <a:lnTo>
                  <a:pt x="595" y="324"/>
                </a:lnTo>
                <a:lnTo>
                  <a:pt x="595"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39" name="Line 479"/>
          <p:cNvSpPr>
            <a:spLocks noChangeShapeType="1"/>
          </p:cNvSpPr>
          <p:nvPr/>
        </p:nvSpPr>
        <p:spPr bwMode="auto">
          <a:xfrm flipV="1">
            <a:off x="1478155" y="3878264"/>
            <a:ext cx="1588" cy="23987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0" name="Line 480"/>
          <p:cNvSpPr>
            <a:spLocks noChangeShapeType="1"/>
          </p:cNvSpPr>
          <p:nvPr/>
        </p:nvSpPr>
        <p:spPr bwMode="auto">
          <a:xfrm>
            <a:off x="1478155" y="6276976"/>
            <a:ext cx="44132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1" name="Line 481"/>
          <p:cNvSpPr>
            <a:spLocks noChangeShapeType="1"/>
          </p:cNvSpPr>
          <p:nvPr/>
        </p:nvSpPr>
        <p:spPr bwMode="auto">
          <a:xfrm flipV="1">
            <a:off x="1478155" y="3878264"/>
            <a:ext cx="1588" cy="23987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2" name="Line 482"/>
          <p:cNvSpPr>
            <a:spLocks noChangeShapeType="1"/>
          </p:cNvSpPr>
          <p:nvPr/>
        </p:nvSpPr>
        <p:spPr bwMode="auto">
          <a:xfrm flipV="1">
            <a:off x="1478155"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3" name="Line 483"/>
          <p:cNvSpPr>
            <a:spLocks noChangeShapeType="1"/>
          </p:cNvSpPr>
          <p:nvPr/>
        </p:nvSpPr>
        <p:spPr bwMode="auto">
          <a:xfrm>
            <a:off x="1478155"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4" name="Rectangle 484"/>
          <p:cNvSpPr>
            <a:spLocks noChangeArrowheads="1"/>
          </p:cNvSpPr>
          <p:nvPr/>
        </p:nvSpPr>
        <p:spPr bwMode="auto">
          <a:xfrm>
            <a:off x="1455930" y="6299202"/>
            <a:ext cx="5770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0</a:t>
            </a:r>
            <a:endParaRPr lang="en-US">
              <a:latin typeface="Arial" pitchFamily="34" charset="0"/>
            </a:endParaRPr>
          </a:p>
        </p:txBody>
      </p:sp>
      <p:sp>
        <p:nvSpPr>
          <p:cNvPr id="67045" name="Line 485"/>
          <p:cNvSpPr>
            <a:spLocks noChangeShapeType="1"/>
          </p:cNvSpPr>
          <p:nvPr/>
        </p:nvSpPr>
        <p:spPr bwMode="auto">
          <a:xfrm flipV="1">
            <a:off x="16781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6" name="Line 486"/>
          <p:cNvSpPr>
            <a:spLocks noChangeShapeType="1"/>
          </p:cNvSpPr>
          <p:nvPr/>
        </p:nvSpPr>
        <p:spPr bwMode="auto">
          <a:xfrm>
            <a:off x="16781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7" name="Line 487"/>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8" name="Line 488"/>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49" name="Line 489"/>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0" name="Line 490"/>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1" name="Line 491"/>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2" name="Line 492"/>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3" name="Line 493"/>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4" name="Line 494"/>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5" name="Line 495"/>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6" name="Line 496"/>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7" name="Line 497"/>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8" name="Line 498"/>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59" name="Line 499"/>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0" name="Line 500"/>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1" name="Line 501"/>
          <p:cNvSpPr>
            <a:spLocks noChangeShapeType="1"/>
          </p:cNvSpPr>
          <p:nvPr/>
        </p:nvSpPr>
        <p:spPr bwMode="auto">
          <a:xfrm flipV="1">
            <a:off x="18782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2" name="Line 502"/>
          <p:cNvSpPr>
            <a:spLocks noChangeShapeType="1"/>
          </p:cNvSpPr>
          <p:nvPr/>
        </p:nvSpPr>
        <p:spPr bwMode="auto">
          <a:xfrm>
            <a:off x="18782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3" name="Line 503"/>
          <p:cNvSpPr>
            <a:spLocks noChangeShapeType="1"/>
          </p:cNvSpPr>
          <p:nvPr/>
        </p:nvSpPr>
        <p:spPr bwMode="auto">
          <a:xfrm flipV="1">
            <a:off x="1878205"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4" name="Line 504"/>
          <p:cNvSpPr>
            <a:spLocks noChangeShapeType="1"/>
          </p:cNvSpPr>
          <p:nvPr/>
        </p:nvSpPr>
        <p:spPr bwMode="auto">
          <a:xfrm>
            <a:off x="1878205"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5" name="Rectangle 505"/>
          <p:cNvSpPr>
            <a:spLocks noChangeArrowheads="1"/>
          </p:cNvSpPr>
          <p:nvPr/>
        </p:nvSpPr>
        <p:spPr bwMode="auto">
          <a:xfrm>
            <a:off x="1825818"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a:t>
            </a:r>
            <a:endParaRPr lang="en-US">
              <a:latin typeface="Arial" pitchFamily="34" charset="0"/>
            </a:endParaRPr>
          </a:p>
        </p:txBody>
      </p:sp>
      <p:sp>
        <p:nvSpPr>
          <p:cNvPr id="67066" name="Line 506"/>
          <p:cNvSpPr>
            <a:spLocks noChangeShapeType="1"/>
          </p:cNvSpPr>
          <p:nvPr/>
        </p:nvSpPr>
        <p:spPr bwMode="auto">
          <a:xfrm flipV="1">
            <a:off x="20782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7" name="Line 507"/>
          <p:cNvSpPr>
            <a:spLocks noChangeShapeType="1"/>
          </p:cNvSpPr>
          <p:nvPr/>
        </p:nvSpPr>
        <p:spPr bwMode="auto">
          <a:xfrm>
            <a:off x="20782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8" name="Line 508"/>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69" name="Line 509"/>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0" name="Line 510"/>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1" name="Line 511"/>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2" name="Line 512"/>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3" name="Line 513"/>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4" name="Line 514"/>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5" name="Line 515"/>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6" name="Line 516"/>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7" name="Line 517"/>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8" name="Line 518"/>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79" name="Line 519"/>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0" name="Line 520"/>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1" name="Line 521"/>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2" name="Line 522"/>
          <p:cNvSpPr>
            <a:spLocks noChangeShapeType="1"/>
          </p:cNvSpPr>
          <p:nvPr/>
        </p:nvSpPr>
        <p:spPr bwMode="auto">
          <a:xfrm flipV="1">
            <a:off x="22782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3" name="Line 523"/>
          <p:cNvSpPr>
            <a:spLocks noChangeShapeType="1"/>
          </p:cNvSpPr>
          <p:nvPr/>
        </p:nvSpPr>
        <p:spPr bwMode="auto">
          <a:xfrm>
            <a:off x="22782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4" name="Line 524"/>
          <p:cNvSpPr>
            <a:spLocks noChangeShapeType="1"/>
          </p:cNvSpPr>
          <p:nvPr/>
        </p:nvSpPr>
        <p:spPr bwMode="auto">
          <a:xfrm flipV="1">
            <a:off x="2278255"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5" name="Line 525"/>
          <p:cNvSpPr>
            <a:spLocks noChangeShapeType="1"/>
          </p:cNvSpPr>
          <p:nvPr/>
        </p:nvSpPr>
        <p:spPr bwMode="auto">
          <a:xfrm>
            <a:off x="2278255"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6" name="Rectangle 526"/>
          <p:cNvSpPr>
            <a:spLocks noChangeArrowheads="1"/>
          </p:cNvSpPr>
          <p:nvPr/>
        </p:nvSpPr>
        <p:spPr bwMode="auto">
          <a:xfrm>
            <a:off x="2227455"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20</a:t>
            </a:r>
            <a:endParaRPr lang="en-US">
              <a:latin typeface="Arial" pitchFamily="34" charset="0"/>
            </a:endParaRPr>
          </a:p>
        </p:txBody>
      </p:sp>
      <p:sp>
        <p:nvSpPr>
          <p:cNvPr id="67087" name="Line 527"/>
          <p:cNvSpPr>
            <a:spLocks noChangeShapeType="1"/>
          </p:cNvSpPr>
          <p:nvPr/>
        </p:nvSpPr>
        <p:spPr bwMode="auto">
          <a:xfrm flipV="1">
            <a:off x="24798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8" name="Line 528"/>
          <p:cNvSpPr>
            <a:spLocks noChangeShapeType="1"/>
          </p:cNvSpPr>
          <p:nvPr/>
        </p:nvSpPr>
        <p:spPr bwMode="auto">
          <a:xfrm>
            <a:off x="24798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89" name="Line 529"/>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0" name="Line 530"/>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1" name="Line 531"/>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2" name="Line 532"/>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3" name="Line 533"/>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4" name="Line 534"/>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5" name="Line 535"/>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6" name="Line 536"/>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7" name="Line 537"/>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8" name="Line 538"/>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99" name="Line 539"/>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0" name="Line 540"/>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1" name="Line 541"/>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2" name="Line 542"/>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3" name="Line 543"/>
          <p:cNvSpPr>
            <a:spLocks noChangeShapeType="1"/>
          </p:cNvSpPr>
          <p:nvPr/>
        </p:nvSpPr>
        <p:spPr bwMode="auto">
          <a:xfrm flipV="1">
            <a:off x="26798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4" name="Line 544"/>
          <p:cNvSpPr>
            <a:spLocks noChangeShapeType="1"/>
          </p:cNvSpPr>
          <p:nvPr/>
        </p:nvSpPr>
        <p:spPr bwMode="auto">
          <a:xfrm>
            <a:off x="26798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5" name="Line 545"/>
          <p:cNvSpPr>
            <a:spLocks noChangeShapeType="1"/>
          </p:cNvSpPr>
          <p:nvPr/>
        </p:nvSpPr>
        <p:spPr bwMode="auto">
          <a:xfrm flipV="1">
            <a:off x="2679893"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6" name="Line 546"/>
          <p:cNvSpPr>
            <a:spLocks noChangeShapeType="1"/>
          </p:cNvSpPr>
          <p:nvPr/>
        </p:nvSpPr>
        <p:spPr bwMode="auto">
          <a:xfrm>
            <a:off x="2679893"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7" name="Rectangle 547"/>
          <p:cNvSpPr>
            <a:spLocks noChangeArrowheads="1"/>
          </p:cNvSpPr>
          <p:nvPr/>
        </p:nvSpPr>
        <p:spPr bwMode="auto">
          <a:xfrm>
            <a:off x="2627505"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30</a:t>
            </a:r>
            <a:endParaRPr lang="en-US">
              <a:latin typeface="Arial" pitchFamily="34" charset="0"/>
            </a:endParaRPr>
          </a:p>
        </p:txBody>
      </p:sp>
      <p:sp>
        <p:nvSpPr>
          <p:cNvPr id="67108" name="Line 548"/>
          <p:cNvSpPr>
            <a:spLocks noChangeShapeType="1"/>
          </p:cNvSpPr>
          <p:nvPr/>
        </p:nvSpPr>
        <p:spPr bwMode="auto">
          <a:xfrm flipV="1">
            <a:off x="28799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09" name="Line 549"/>
          <p:cNvSpPr>
            <a:spLocks noChangeShapeType="1"/>
          </p:cNvSpPr>
          <p:nvPr/>
        </p:nvSpPr>
        <p:spPr bwMode="auto">
          <a:xfrm>
            <a:off x="28799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0" name="Line 550"/>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1" name="Line 551"/>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2" name="Line 552"/>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3" name="Line 553"/>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4" name="Line 554"/>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5" name="Line 555"/>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6" name="Line 556"/>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7" name="Line 557"/>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8" name="Line 558"/>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19" name="Line 559"/>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0" name="Line 560"/>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1" name="Line 561"/>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2" name="Line 562"/>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3" name="Line 563"/>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4" name="Line 564"/>
          <p:cNvSpPr>
            <a:spLocks noChangeShapeType="1"/>
          </p:cNvSpPr>
          <p:nvPr/>
        </p:nvSpPr>
        <p:spPr bwMode="auto">
          <a:xfrm flipV="1">
            <a:off x="30799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5" name="Line 565"/>
          <p:cNvSpPr>
            <a:spLocks noChangeShapeType="1"/>
          </p:cNvSpPr>
          <p:nvPr/>
        </p:nvSpPr>
        <p:spPr bwMode="auto">
          <a:xfrm>
            <a:off x="30799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6" name="Line 566"/>
          <p:cNvSpPr>
            <a:spLocks noChangeShapeType="1"/>
          </p:cNvSpPr>
          <p:nvPr/>
        </p:nvSpPr>
        <p:spPr bwMode="auto">
          <a:xfrm flipV="1">
            <a:off x="3079943"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7" name="Line 567"/>
          <p:cNvSpPr>
            <a:spLocks noChangeShapeType="1"/>
          </p:cNvSpPr>
          <p:nvPr/>
        </p:nvSpPr>
        <p:spPr bwMode="auto">
          <a:xfrm>
            <a:off x="3079943"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28" name="Rectangle 568"/>
          <p:cNvSpPr>
            <a:spLocks noChangeArrowheads="1"/>
          </p:cNvSpPr>
          <p:nvPr/>
        </p:nvSpPr>
        <p:spPr bwMode="auto">
          <a:xfrm>
            <a:off x="3027555"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40</a:t>
            </a:r>
            <a:endParaRPr lang="en-US">
              <a:latin typeface="Arial" pitchFamily="34" charset="0"/>
            </a:endParaRPr>
          </a:p>
        </p:txBody>
      </p:sp>
      <p:sp>
        <p:nvSpPr>
          <p:cNvPr id="67129" name="Line 569"/>
          <p:cNvSpPr>
            <a:spLocks noChangeShapeType="1"/>
          </p:cNvSpPr>
          <p:nvPr/>
        </p:nvSpPr>
        <p:spPr bwMode="auto">
          <a:xfrm flipV="1">
            <a:off x="32799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0" name="Line 570"/>
          <p:cNvSpPr>
            <a:spLocks noChangeShapeType="1"/>
          </p:cNvSpPr>
          <p:nvPr/>
        </p:nvSpPr>
        <p:spPr bwMode="auto">
          <a:xfrm>
            <a:off x="32799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1" name="Line 571"/>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2" name="Line 572"/>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3" name="Line 573"/>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4" name="Line 574"/>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5" name="Line 575"/>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6" name="Line 576"/>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7" name="Line 577"/>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8" name="Line 578"/>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39" name="Line 579"/>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0" name="Line 580"/>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1" name="Line 581"/>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2" name="Line 582"/>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3" name="Line 583"/>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4" name="Line 584"/>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5" name="Line 585"/>
          <p:cNvSpPr>
            <a:spLocks noChangeShapeType="1"/>
          </p:cNvSpPr>
          <p:nvPr/>
        </p:nvSpPr>
        <p:spPr bwMode="auto">
          <a:xfrm flipV="1">
            <a:off x="34799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6" name="Line 586"/>
          <p:cNvSpPr>
            <a:spLocks noChangeShapeType="1"/>
          </p:cNvSpPr>
          <p:nvPr/>
        </p:nvSpPr>
        <p:spPr bwMode="auto">
          <a:xfrm>
            <a:off x="34799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7" name="Line 587"/>
          <p:cNvSpPr>
            <a:spLocks noChangeShapeType="1"/>
          </p:cNvSpPr>
          <p:nvPr/>
        </p:nvSpPr>
        <p:spPr bwMode="auto">
          <a:xfrm flipV="1">
            <a:off x="3479993"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8" name="Line 588"/>
          <p:cNvSpPr>
            <a:spLocks noChangeShapeType="1"/>
          </p:cNvSpPr>
          <p:nvPr/>
        </p:nvSpPr>
        <p:spPr bwMode="auto">
          <a:xfrm>
            <a:off x="3479993"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49" name="Rectangle 589"/>
          <p:cNvSpPr>
            <a:spLocks noChangeArrowheads="1"/>
          </p:cNvSpPr>
          <p:nvPr/>
        </p:nvSpPr>
        <p:spPr bwMode="auto">
          <a:xfrm>
            <a:off x="3429193"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50</a:t>
            </a:r>
            <a:endParaRPr lang="en-US">
              <a:latin typeface="Arial" pitchFamily="34" charset="0"/>
            </a:endParaRPr>
          </a:p>
        </p:txBody>
      </p:sp>
      <p:sp>
        <p:nvSpPr>
          <p:cNvPr id="67150" name="Line 590"/>
          <p:cNvSpPr>
            <a:spLocks noChangeShapeType="1"/>
          </p:cNvSpPr>
          <p:nvPr/>
        </p:nvSpPr>
        <p:spPr bwMode="auto">
          <a:xfrm flipV="1">
            <a:off x="36816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1" name="Line 591"/>
          <p:cNvSpPr>
            <a:spLocks noChangeShapeType="1"/>
          </p:cNvSpPr>
          <p:nvPr/>
        </p:nvSpPr>
        <p:spPr bwMode="auto">
          <a:xfrm>
            <a:off x="36816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2" name="Line 592"/>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3" name="Line 593"/>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4" name="Line 594"/>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5" name="Line 595"/>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6" name="Line 596"/>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7" name="Line 597"/>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8" name="Line 598"/>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59" name="Line 599"/>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0" name="Line 600"/>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1" name="Line 601"/>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2" name="Line 602"/>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3" name="Line 603"/>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4" name="Line 604"/>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5" name="Line 605"/>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6" name="Line 606"/>
          <p:cNvSpPr>
            <a:spLocks noChangeShapeType="1"/>
          </p:cNvSpPr>
          <p:nvPr/>
        </p:nvSpPr>
        <p:spPr bwMode="auto">
          <a:xfrm flipV="1">
            <a:off x="38816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7" name="Line 607"/>
          <p:cNvSpPr>
            <a:spLocks noChangeShapeType="1"/>
          </p:cNvSpPr>
          <p:nvPr/>
        </p:nvSpPr>
        <p:spPr bwMode="auto">
          <a:xfrm>
            <a:off x="38816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69" name="Line 609"/>
          <p:cNvSpPr>
            <a:spLocks noChangeShapeType="1"/>
          </p:cNvSpPr>
          <p:nvPr/>
        </p:nvSpPr>
        <p:spPr bwMode="auto">
          <a:xfrm flipV="1">
            <a:off x="3881630"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0" name="Line 610"/>
          <p:cNvSpPr>
            <a:spLocks noChangeShapeType="1"/>
          </p:cNvSpPr>
          <p:nvPr/>
        </p:nvSpPr>
        <p:spPr bwMode="auto">
          <a:xfrm>
            <a:off x="3881630"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1" name="Rectangle 611"/>
          <p:cNvSpPr>
            <a:spLocks noChangeArrowheads="1"/>
          </p:cNvSpPr>
          <p:nvPr/>
        </p:nvSpPr>
        <p:spPr bwMode="auto">
          <a:xfrm>
            <a:off x="3829243"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60</a:t>
            </a:r>
            <a:endParaRPr lang="en-US">
              <a:latin typeface="Arial" pitchFamily="34" charset="0"/>
            </a:endParaRPr>
          </a:p>
        </p:txBody>
      </p:sp>
      <p:sp>
        <p:nvSpPr>
          <p:cNvPr id="67172" name="Line 612"/>
          <p:cNvSpPr>
            <a:spLocks noChangeShapeType="1"/>
          </p:cNvSpPr>
          <p:nvPr/>
        </p:nvSpPr>
        <p:spPr bwMode="auto">
          <a:xfrm flipV="1">
            <a:off x="408165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3" name="Line 613"/>
          <p:cNvSpPr>
            <a:spLocks noChangeShapeType="1"/>
          </p:cNvSpPr>
          <p:nvPr/>
        </p:nvSpPr>
        <p:spPr bwMode="auto">
          <a:xfrm>
            <a:off x="408165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4" name="Line 614"/>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5" name="Line 615"/>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6" name="Line 616"/>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7" name="Line 617"/>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8" name="Line 618"/>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79" name="Line 619"/>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0" name="Line 620"/>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1" name="Line 621"/>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2" name="Line 622"/>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3" name="Line 623"/>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4" name="Line 624"/>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5" name="Line 625"/>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6" name="Line 626"/>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7" name="Line 627"/>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8" name="Line 628"/>
          <p:cNvSpPr>
            <a:spLocks noChangeShapeType="1"/>
          </p:cNvSpPr>
          <p:nvPr/>
        </p:nvSpPr>
        <p:spPr bwMode="auto">
          <a:xfrm flipV="1">
            <a:off x="428168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89" name="Line 629"/>
          <p:cNvSpPr>
            <a:spLocks noChangeShapeType="1"/>
          </p:cNvSpPr>
          <p:nvPr/>
        </p:nvSpPr>
        <p:spPr bwMode="auto">
          <a:xfrm>
            <a:off x="428168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0" name="Line 630"/>
          <p:cNvSpPr>
            <a:spLocks noChangeShapeType="1"/>
          </p:cNvSpPr>
          <p:nvPr/>
        </p:nvSpPr>
        <p:spPr bwMode="auto">
          <a:xfrm flipV="1">
            <a:off x="4281680"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1" name="Line 631"/>
          <p:cNvSpPr>
            <a:spLocks noChangeShapeType="1"/>
          </p:cNvSpPr>
          <p:nvPr/>
        </p:nvSpPr>
        <p:spPr bwMode="auto">
          <a:xfrm>
            <a:off x="4281680"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2" name="Rectangle 632"/>
          <p:cNvSpPr>
            <a:spLocks noChangeArrowheads="1"/>
          </p:cNvSpPr>
          <p:nvPr/>
        </p:nvSpPr>
        <p:spPr bwMode="auto">
          <a:xfrm>
            <a:off x="4229293"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70</a:t>
            </a:r>
            <a:endParaRPr lang="en-US">
              <a:latin typeface="Arial" pitchFamily="34" charset="0"/>
            </a:endParaRPr>
          </a:p>
        </p:txBody>
      </p:sp>
      <p:sp>
        <p:nvSpPr>
          <p:cNvPr id="67193" name="Line 633"/>
          <p:cNvSpPr>
            <a:spLocks noChangeShapeType="1"/>
          </p:cNvSpPr>
          <p:nvPr/>
        </p:nvSpPr>
        <p:spPr bwMode="auto">
          <a:xfrm flipV="1">
            <a:off x="44817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4" name="Line 634"/>
          <p:cNvSpPr>
            <a:spLocks noChangeShapeType="1"/>
          </p:cNvSpPr>
          <p:nvPr/>
        </p:nvSpPr>
        <p:spPr bwMode="auto">
          <a:xfrm>
            <a:off x="44817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5" name="Line 635"/>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6" name="Line 636"/>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7" name="Line 637"/>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8" name="Line 638"/>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99" name="Line 639"/>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0" name="Line 640"/>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1" name="Line 641"/>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2" name="Line 642"/>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3" name="Line 643"/>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4" name="Line 644"/>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5" name="Line 645"/>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6" name="Line 646"/>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7" name="Line 647"/>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8" name="Line 648"/>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09" name="Line 649"/>
          <p:cNvSpPr>
            <a:spLocks noChangeShapeType="1"/>
          </p:cNvSpPr>
          <p:nvPr/>
        </p:nvSpPr>
        <p:spPr bwMode="auto">
          <a:xfrm flipV="1">
            <a:off x="4681730"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0" name="Line 650"/>
          <p:cNvSpPr>
            <a:spLocks noChangeShapeType="1"/>
          </p:cNvSpPr>
          <p:nvPr/>
        </p:nvSpPr>
        <p:spPr bwMode="auto">
          <a:xfrm>
            <a:off x="4681730"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1" name="Line 651"/>
          <p:cNvSpPr>
            <a:spLocks noChangeShapeType="1"/>
          </p:cNvSpPr>
          <p:nvPr/>
        </p:nvSpPr>
        <p:spPr bwMode="auto">
          <a:xfrm flipV="1">
            <a:off x="4681730"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2" name="Line 652"/>
          <p:cNvSpPr>
            <a:spLocks noChangeShapeType="1"/>
          </p:cNvSpPr>
          <p:nvPr/>
        </p:nvSpPr>
        <p:spPr bwMode="auto">
          <a:xfrm>
            <a:off x="4681730"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3" name="Rectangle 653"/>
          <p:cNvSpPr>
            <a:spLocks noChangeArrowheads="1"/>
          </p:cNvSpPr>
          <p:nvPr/>
        </p:nvSpPr>
        <p:spPr bwMode="auto">
          <a:xfrm>
            <a:off x="4630930"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80</a:t>
            </a:r>
            <a:endParaRPr lang="en-US">
              <a:latin typeface="Arial" pitchFamily="34" charset="0"/>
            </a:endParaRPr>
          </a:p>
        </p:txBody>
      </p:sp>
      <p:sp>
        <p:nvSpPr>
          <p:cNvPr id="67214" name="Line 654"/>
          <p:cNvSpPr>
            <a:spLocks noChangeShapeType="1"/>
          </p:cNvSpPr>
          <p:nvPr/>
        </p:nvSpPr>
        <p:spPr bwMode="auto">
          <a:xfrm flipV="1">
            <a:off x="48833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5" name="Line 655"/>
          <p:cNvSpPr>
            <a:spLocks noChangeShapeType="1"/>
          </p:cNvSpPr>
          <p:nvPr/>
        </p:nvSpPr>
        <p:spPr bwMode="auto">
          <a:xfrm>
            <a:off x="48833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6" name="Line 656"/>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7" name="Line 657"/>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8" name="Line 658"/>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19" name="Line 659"/>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0" name="Line 660"/>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1" name="Line 661"/>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2" name="Line 662"/>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3" name="Line 663"/>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4" name="Line 664"/>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5" name="Line 665"/>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6" name="Line 666"/>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7" name="Line 667"/>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8" name="Line 668"/>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29" name="Line 669"/>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0" name="Line 670"/>
          <p:cNvSpPr>
            <a:spLocks noChangeShapeType="1"/>
          </p:cNvSpPr>
          <p:nvPr/>
        </p:nvSpPr>
        <p:spPr bwMode="auto">
          <a:xfrm flipV="1">
            <a:off x="508336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1" name="Line 671"/>
          <p:cNvSpPr>
            <a:spLocks noChangeShapeType="1"/>
          </p:cNvSpPr>
          <p:nvPr/>
        </p:nvSpPr>
        <p:spPr bwMode="auto">
          <a:xfrm>
            <a:off x="508336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2" name="Line 672"/>
          <p:cNvSpPr>
            <a:spLocks noChangeShapeType="1"/>
          </p:cNvSpPr>
          <p:nvPr/>
        </p:nvSpPr>
        <p:spPr bwMode="auto">
          <a:xfrm flipV="1">
            <a:off x="5083368"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3" name="Line 673"/>
          <p:cNvSpPr>
            <a:spLocks noChangeShapeType="1"/>
          </p:cNvSpPr>
          <p:nvPr/>
        </p:nvSpPr>
        <p:spPr bwMode="auto">
          <a:xfrm>
            <a:off x="5083368"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4" name="Rectangle 674"/>
          <p:cNvSpPr>
            <a:spLocks noChangeArrowheads="1"/>
          </p:cNvSpPr>
          <p:nvPr/>
        </p:nvSpPr>
        <p:spPr bwMode="auto">
          <a:xfrm>
            <a:off x="5030980" y="62992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90</a:t>
            </a:r>
            <a:endParaRPr lang="en-US">
              <a:latin typeface="Arial" pitchFamily="34" charset="0"/>
            </a:endParaRPr>
          </a:p>
        </p:txBody>
      </p:sp>
      <p:sp>
        <p:nvSpPr>
          <p:cNvPr id="67235" name="Line 675"/>
          <p:cNvSpPr>
            <a:spLocks noChangeShapeType="1"/>
          </p:cNvSpPr>
          <p:nvPr/>
        </p:nvSpPr>
        <p:spPr bwMode="auto">
          <a:xfrm flipV="1">
            <a:off x="528339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6" name="Line 676"/>
          <p:cNvSpPr>
            <a:spLocks noChangeShapeType="1"/>
          </p:cNvSpPr>
          <p:nvPr/>
        </p:nvSpPr>
        <p:spPr bwMode="auto">
          <a:xfrm>
            <a:off x="528339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7" name="Line 677"/>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8" name="Line 678"/>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39" name="Line 679"/>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0" name="Line 680"/>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1" name="Line 681"/>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2" name="Line 682"/>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3" name="Line 683"/>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4" name="Line 684"/>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5" name="Line 685"/>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6" name="Line 686"/>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7" name="Line 687"/>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8" name="Line 688"/>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49" name="Line 689"/>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0" name="Line 690"/>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1" name="Line 691"/>
          <p:cNvSpPr>
            <a:spLocks noChangeShapeType="1"/>
          </p:cNvSpPr>
          <p:nvPr/>
        </p:nvSpPr>
        <p:spPr bwMode="auto">
          <a:xfrm flipV="1">
            <a:off x="5483418"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2" name="Line 692"/>
          <p:cNvSpPr>
            <a:spLocks noChangeShapeType="1"/>
          </p:cNvSpPr>
          <p:nvPr/>
        </p:nvSpPr>
        <p:spPr bwMode="auto">
          <a:xfrm>
            <a:off x="5483418"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3" name="Line 693"/>
          <p:cNvSpPr>
            <a:spLocks noChangeShapeType="1"/>
          </p:cNvSpPr>
          <p:nvPr/>
        </p:nvSpPr>
        <p:spPr bwMode="auto">
          <a:xfrm flipV="1">
            <a:off x="5483418"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4" name="Line 694"/>
          <p:cNvSpPr>
            <a:spLocks noChangeShapeType="1"/>
          </p:cNvSpPr>
          <p:nvPr/>
        </p:nvSpPr>
        <p:spPr bwMode="auto">
          <a:xfrm>
            <a:off x="5483418"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5" name="Rectangle 695"/>
          <p:cNvSpPr>
            <a:spLocks noChangeArrowheads="1"/>
          </p:cNvSpPr>
          <p:nvPr/>
        </p:nvSpPr>
        <p:spPr bwMode="auto">
          <a:xfrm>
            <a:off x="5408805" y="6299202"/>
            <a:ext cx="17312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100</a:t>
            </a:r>
            <a:endParaRPr lang="en-US">
              <a:latin typeface="Arial" pitchFamily="34" charset="0"/>
            </a:endParaRPr>
          </a:p>
        </p:txBody>
      </p:sp>
      <p:sp>
        <p:nvSpPr>
          <p:cNvPr id="67256" name="Line 696"/>
          <p:cNvSpPr>
            <a:spLocks noChangeShapeType="1"/>
          </p:cNvSpPr>
          <p:nvPr/>
        </p:nvSpPr>
        <p:spPr bwMode="auto">
          <a:xfrm flipV="1">
            <a:off x="5683443"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7" name="Line 697"/>
          <p:cNvSpPr>
            <a:spLocks noChangeShapeType="1"/>
          </p:cNvSpPr>
          <p:nvPr/>
        </p:nvSpPr>
        <p:spPr bwMode="auto">
          <a:xfrm>
            <a:off x="5683443"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8" name="Line 698"/>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59" name="Line 699"/>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0" name="Line 700"/>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1" name="Line 701"/>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2" name="Line 702"/>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3" name="Line 703"/>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4" name="Line 704"/>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5" name="Line 705"/>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6" name="Line 706"/>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7" name="Line 707"/>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8" name="Line 708"/>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69" name="Line 709"/>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0" name="Line 710"/>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1" name="Line 711"/>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2" name="Line 712"/>
          <p:cNvSpPr>
            <a:spLocks noChangeShapeType="1"/>
          </p:cNvSpPr>
          <p:nvPr/>
        </p:nvSpPr>
        <p:spPr bwMode="auto">
          <a:xfrm flipV="1">
            <a:off x="5891405" y="6254752"/>
            <a:ext cx="1588" cy="22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3" name="Line 713"/>
          <p:cNvSpPr>
            <a:spLocks noChangeShapeType="1"/>
          </p:cNvSpPr>
          <p:nvPr/>
        </p:nvSpPr>
        <p:spPr bwMode="auto">
          <a:xfrm>
            <a:off x="5891405" y="3878263"/>
            <a:ext cx="1588" cy="142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4" name="Line 714"/>
          <p:cNvSpPr>
            <a:spLocks noChangeShapeType="1"/>
          </p:cNvSpPr>
          <p:nvPr/>
        </p:nvSpPr>
        <p:spPr bwMode="auto">
          <a:xfrm flipV="1">
            <a:off x="5891405" y="6232526"/>
            <a:ext cx="1588" cy="4445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5" name="Line 715"/>
          <p:cNvSpPr>
            <a:spLocks noChangeShapeType="1"/>
          </p:cNvSpPr>
          <p:nvPr/>
        </p:nvSpPr>
        <p:spPr bwMode="auto">
          <a:xfrm>
            <a:off x="5891405" y="3878264"/>
            <a:ext cx="1588" cy="3651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6" name="Rectangle 716"/>
          <p:cNvSpPr>
            <a:spLocks noChangeArrowheads="1"/>
          </p:cNvSpPr>
          <p:nvPr/>
        </p:nvSpPr>
        <p:spPr bwMode="auto">
          <a:xfrm>
            <a:off x="5816793" y="6299202"/>
            <a:ext cx="173124"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110</a:t>
            </a:r>
            <a:endParaRPr lang="en-US">
              <a:latin typeface="Arial" pitchFamily="34" charset="0"/>
            </a:endParaRPr>
          </a:p>
        </p:txBody>
      </p:sp>
      <p:sp>
        <p:nvSpPr>
          <p:cNvPr id="67277" name="Line 717"/>
          <p:cNvSpPr>
            <a:spLocks noChangeShapeType="1"/>
          </p:cNvSpPr>
          <p:nvPr/>
        </p:nvSpPr>
        <p:spPr bwMode="auto">
          <a:xfrm>
            <a:off x="1478156" y="6276976"/>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8" name="Line 718"/>
          <p:cNvSpPr>
            <a:spLocks noChangeShapeType="1"/>
          </p:cNvSpPr>
          <p:nvPr/>
        </p:nvSpPr>
        <p:spPr bwMode="auto">
          <a:xfrm flipH="1">
            <a:off x="5846955" y="6276976"/>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79" name="Rectangle 719"/>
          <p:cNvSpPr>
            <a:spLocks noChangeArrowheads="1"/>
          </p:cNvSpPr>
          <p:nvPr/>
        </p:nvSpPr>
        <p:spPr bwMode="auto">
          <a:xfrm>
            <a:off x="1367030" y="6216652"/>
            <a:ext cx="91372"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-5</a:t>
            </a:r>
            <a:endParaRPr lang="en-US">
              <a:latin typeface="Arial" pitchFamily="34" charset="0"/>
            </a:endParaRPr>
          </a:p>
        </p:txBody>
      </p:sp>
      <p:sp>
        <p:nvSpPr>
          <p:cNvPr id="67280" name="Line 720"/>
          <p:cNvSpPr>
            <a:spLocks noChangeShapeType="1"/>
          </p:cNvSpPr>
          <p:nvPr/>
        </p:nvSpPr>
        <p:spPr bwMode="auto">
          <a:xfrm>
            <a:off x="1478155" y="61801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1" name="Line 721"/>
          <p:cNvSpPr>
            <a:spLocks noChangeShapeType="1"/>
          </p:cNvSpPr>
          <p:nvPr/>
        </p:nvSpPr>
        <p:spPr bwMode="auto">
          <a:xfrm flipH="1">
            <a:off x="5869181" y="61801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2" name="Line 722"/>
          <p:cNvSpPr>
            <a:spLocks noChangeShapeType="1"/>
          </p:cNvSpPr>
          <p:nvPr/>
        </p:nvSpPr>
        <p:spPr bwMode="auto">
          <a:xfrm>
            <a:off x="1478155" y="60833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3" name="Line 723"/>
          <p:cNvSpPr>
            <a:spLocks noChangeShapeType="1"/>
          </p:cNvSpPr>
          <p:nvPr/>
        </p:nvSpPr>
        <p:spPr bwMode="auto">
          <a:xfrm flipH="1">
            <a:off x="5869181" y="60833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4" name="Line 724"/>
          <p:cNvSpPr>
            <a:spLocks noChangeShapeType="1"/>
          </p:cNvSpPr>
          <p:nvPr/>
        </p:nvSpPr>
        <p:spPr bwMode="auto">
          <a:xfrm>
            <a:off x="1478155" y="59880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5" name="Line 725"/>
          <p:cNvSpPr>
            <a:spLocks noChangeShapeType="1"/>
          </p:cNvSpPr>
          <p:nvPr/>
        </p:nvSpPr>
        <p:spPr bwMode="auto">
          <a:xfrm flipH="1">
            <a:off x="5869181" y="59880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6" name="Line 726"/>
          <p:cNvSpPr>
            <a:spLocks noChangeShapeType="1"/>
          </p:cNvSpPr>
          <p:nvPr/>
        </p:nvSpPr>
        <p:spPr bwMode="auto">
          <a:xfrm>
            <a:off x="1478155" y="589121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7" name="Line 727"/>
          <p:cNvSpPr>
            <a:spLocks noChangeShapeType="1"/>
          </p:cNvSpPr>
          <p:nvPr/>
        </p:nvSpPr>
        <p:spPr bwMode="auto">
          <a:xfrm flipH="1">
            <a:off x="5869181" y="589121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8" name="Line 728"/>
          <p:cNvSpPr>
            <a:spLocks noChangeShapeType="1"/>
          </p:cNvSpPr>
          <p:nvPr/>
        </p:nvSpPr>
        <p:spPr bwMode="auto">
          <a:xfrm>
            <a:off x="1478155" y="57959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89" name="Line 729"/>
          <p:cNvSpPr>
            <a:spLocks noChangeShapeType="1"/>
          </p:cNvSpPr>
          <p:nvPr/>
        </p:nvSpPr>
        <p:spPr bwMode="auto">
          <a:xfrm flipH="1">
            <a:off x="5869181" y="57959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0" name="Line 730"/>
          <p:cNvSpPr>
            <a:spLocks noChangeShapeType="1"/>
          </p:cNvSpPr>
          <p:nvPr/>
        </p:nvSpPr>
        <p:spPr bwMode="auto">
          <a:xfrm>
            <a:off x="1478155" y="57959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1" name="Line 731"/>
          <p:cNvSpPr>
            <a:spLocks noChangeShapeType="1"/>
          </p:cNvSpPr>
          <p:nvPr/>
        </p:nvSpPr>
        <p:spPr bwMode="auto">
          <a:xfrm flipH="1">
            <a:off x="5869181" y="57959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2" name="Line 732"/>
          <p:cNvSpPr>
            <a:spLocks noChangeShapeType="1"/>
          </p:cNvSpPr>
          <p:nvPr/>
        </p:nvSpPr>
        <p:spPr bwMode="auto">
          <a:xfrm>
            <a:off x="1478155" y="57959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3" name="Line 733"/>
          <p:cNvSpPr>
            <a:spLocks noChangeShapeType="1"/>
          </p:cNvSpPr>
          <p:nvPr/>
        </p:nvSpPr>
        <p:spPr bwMode="auto">
          <a:xfrm flipH="1">
            <a:off x="5869181" y="57959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4" name="Line 734"/>
          <p:cNvSpPr>
            <a:spLocks noChangeShapeType="1"/>
          </p:cNvSpPr>
          <p:nvPr/>
        </p:nvSpPr>
        <p:spPr bwMode="auto">
          <a:xfrm>
            <a:off x="1478155" y="57959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5" name="Line 735"/>
          <p:cNvSpPr>
            <a:spLocks noChangeShapeType="1"/>
          </p:cNvSpPr>
          <p:nvPr/>
        </p:nvSpPr>
        <p:spPr bwMode="auto">
          <a:xfrm flipH="1">
            <a:off x="5869181" y="57959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6" name="Line 736"/>
          <p:cNvSpPr>
            <a:spLocks noChangeShapeType="1"/>
          </p:cNvSpPr>
          <p:nvPr/>
        </p:nvSpPr>
        <p:spPr bwMode="auto">
          <a:xfrm>
            <a:off x="1478155" y="57959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7" name="Line 737"/>
          <p:cNvSpPr>
            <a:spLocks noChangeShapeType="1"/>
          </p:cNvSpPr>
          <p:nvPr/>
        </p:nvSpPr>
        <p:spPr bwMode="auto">
          <a:xfrm flipH="1">
            <a:off x="5869181" y="57959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8" name="Line 738"/>
          <p:cNvSpPr>
            <a:spLocks noChangeShapeType="1"/>
          </p:cNvSpPr>
          <p:nvPr/>
        </p:nvSpPr>
        <p:spPr bwMode="auto">
          <a:xfrm>
            <a:off x="1478156" y="5795963"/>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99" name="Line 739"/>
          <p:cNvSpPr>
            <a:spLocks noChangeShapeType="1"/>
          </p:cNvSpPr>
          <p:nvPr/>
        </p:nvSpPr>
        <p:spPr bwMode="auto">
          <a:xfrm flipH="1">
            <a:off x="5846955" y="5795963"/>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0" name="Rectangle 740"/>
          <p:cNvSpPr>
            <a:spLocks noChangeArrowheads="1"/>
          </p:cNvSpPr>
          <p:nvPr/>
        </p:nvSpPr>
        <p:spPr bwMode="auto">
          <a:xfrm>
            <a:off x="1395605" y="5735639"/>
            <a:ext cx="5770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0</a:t>
            </a:r>
            <a:endParaRPr lang="en-US">
              <a:latin typeface="Arial" pitchFamily="34" charset="0"/>
            </a:endParaRPr>
          </a:p>
        </p:txBody>
      </p:sp>
      <p:sp>
        <p:nvSpPr>
          <p:cNvPr id="67301" name="Line 741"/>
          <p:cNvSpPr>
            <a:spLocks noChangeShapeType="1"/>
          </p:cNvSpPr>
          <p:nvPr/>
        </p:nvSpPr>
        <p:spPr bwMode="auto">
          <a:xfrm>
            <a:off x="1478155" y="56991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2" name="Line 742"/>
          <p:cNvSpPr>
            <a:spLocks noChangeShapeType="1"/>
          </p:cNvSpPr>
          <p:nvPr/>
        </p:nvSpPr>
        <p:spPr bwMode="auto">
          <a:xfrm flipH="1">
            <a:off x="5869181" y="56991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3" name="Line 743"/>
          <p:cNvSpPr>
            <a:spLocks noChangeShapeType="1"/>
          </p:cNvSpPr>
          <p:nvPr/>
        </p:nvSpPr>
        <p:spPr bwMode="auto">
          <a:xfrm>
            <a:off x="1478155" y="560228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4" name="Line 744"/>
          <p:cNvSpPr>
            <a:spLocks noChangeShapeType="1"/>
          </p:cNvSpPr>
          <p:nvPr/>
        </p:nvSpPr>
        <p:spPr bwMode="auto">
          <a:xfrm flipH="1">
            <a:off x="5869181" y="560228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5" name="Line 745"/>
          <p:cNvSpPr>
            <a:spLocks noChangeShapeType="1"/>
          </p:cNvSpPr>
          <p:nvPr/>
        </p:nvSpPr>
        <p:spPr bwMode="auto">
          <a:xfrm>
            <a:off x="1478155" y="55070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6" name="Line 746"/>
          <p:cNvSpPr>
            <a:spLocks noChangeShapeType="1"/>
          </p:cNvSpPr>
          <p:nvPr/>
        </p:nvSpPr>
        <p:spPr bwMode="auto">
          <a:xfrm flipH="1">
            <a:off x="5869181" y="55070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7" name="Line 747"/>
          <p:cNvSpPr>
            <a:spLocks noChangeShapeType="1"/>
          </p:cNvSpPr>
          <p:nvPr/>
        </p:nvSpPr>
        <p:spPr bwMode="auto">
          <a:xfrm>
            <a:off x="1478155" y="54102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8" name="Line 748"/>
          <p:cNvSpPr>
            <a:spLocks noChangeShapeType="1"/>
          </p:cNvSpPr>
          <p:nvPr/>
        </p:nvSpPr>
        <p:spPr bwMode="auto">
          <a:xfrm flipH="1">
            <a:off x="5869181" y="54102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09" name="Line 749"/>
          <p:cNvSpPr>
            <a:spLocks noChangeShapeType="1"/>
          </p:cNvSpPr>
          <p:nvPr/>
        </p:nvSpPr>
        <p:spPr bwMode="auto">
          <a:xfrm>
            <a:off x="1478155" y="53149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0" name="Line 750"/>
          <p:cNvSpPr>
            <a:spLocks noChangeShapeType="1"/>
          </p:cNvSpPr>
          <p:nvPr/>
        </p:nvSpPr>
        <p:spPr bwMode="auto">
          <a:xfrm flipH="1">
            <a:off x="5869181" y="53149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1" name="Line 751"/>
          <p:cNvSpPr>
            <a:spLocks noChangeShapeType="1"/>
          </p:cNvSpPr>
          <p:nvPr/>
        </p:nvSpPr>
        <p:spPr bwMode="auto">
          <a:xfrm>
            <a:off x="1478155" y="53149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2" name="Line 752"/>
          <p:cNvSpPr>
            <a:spLocks noChangeShapeType="1"/>
          </p:cNvSpPr>
          <p:nvPr/>
        </p:nvSpPr>
        <p:spPr bwMode="auto">
          <a:xfrm flipH="1">
            <a:off x="5869181" y="53149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3" name="Line 753"/>
          <p:cNvSpPr>
            <a:spLocks noChangeShapeType="1"/>
          </p:cNvSpPr>
          <p:nvPr/>
        </p:nvSpPr>
        <p:spPr bwMode="auto">
          <a:xfrm>
            <a:off x="1478155" y="53149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4" name="Line 754"/>
          <p:cNvSpPr>
            <a:spLocks noChangeShapeType="1"/>
          </p:cNvSpPr>
          <p:nvPr/>
        </p:nvSpPr>
        <p:spPr bwMode="auto">
          <a:xfrm flipH="1">
            <a:off x="5869181" y="53149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5" name="Line 755"/>
          <p:cNvSpPr>
            <a:spLocks noChangeShapeType="1"/>
          </p:cNvSpPr>
          <p:nvPr/>
        </p:nvSpPr>
        <p:spPr bwMode="auto">
          <a:xfrm>
            <a:off x="1478155" y="53149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6" name="Line 756"/>
          <p:cNvSpPr>
            <a:spLocks noChangeShapeType="1"/>
          </p:cNvSpPr>
          <p:nvPr/>
        </p:nvSpPr>
        <p:spPr bwMode="auto">
          <a:xfrm flipH="1">
            <a:off x="5869181" y="53149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7" name="Line 757"/>
          <p:cNvSpPr>
            <a:spLocks noChangeShapeType="1"/>
          </p:cNvSpPr>
          <p:nvPr/>
        </p:nvSpPr>
        <p:spPr bwMode="auto">
          <a:xfrm>
            <a:off x="1478155" y="53149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8" name="Line 758"/>
          <p:cNvSpPr>
            <a:spLocks noChangeShapeType="1"/>
          </p:cNvSpPr>
          <p:nvPr/>
        </p:nvSpPr>
        <p:spPr bwMode="auto">
          <a:xfrm flipH="1">
            <a:off x="5869181" y="53149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19" name="Line 759"/>
          <p:cNvSpPr>
            <a:spLocks noChangeShapeType="1"/>
          </p:cNvSpPr>
          <p:nvPr/>
        </p:nvSpPr>
        <p:spPr bwMode="auto">
          <a:xfrm>
            <a:off x="1478156" y="5314951"/>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0" name="Line 760"/>
          <p:cNvSpPr>
            <a:spLocks noChangeShapeType="1"/>
          </p:cNvSpPr>
          <p:nvPr/>
        </p:nvSpPr>
        <p:spPr bwMode="auto">
          <a:xfrm flipH="1">
            <a:off x="5846955" y="5314951"/>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1" name="Rectangle 761"/>
          <p:cNvSpPr>
            <a:spLocks noChangeArrowheads="1"/>
          </p:cNvSpPr>
          <p:nvPr/>
        </p:nvSpPr>
        <p:spPr bwMode="auto">
          <a:xfrm>
            <a:off x="1395605" y="5254627"/>
            <a:ext cx="57708"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5</a:t>
            </a:r>
            <a:endParaRPr lang="en-US">
              <a:latin typeface="Arial" pitchFamily="34" charset="0"/>
            </a:endParaRPr>
          </a:p>
        </p:txBody>
      </p:sp>
      <p:sp>
        <p:nvSpPr>
          <p:cNvPr id="67322" name="Line 762"/>
          <p:cNvSpPr>
            <a:spLocks noChangeShapeType="1"/>
          </p:cNvSpPr>
          <p:nvPr/>
        </p:nvSpPr>
        <p:spPr bwMode="auto">
          <a:xfrm>
            <a:off x="1478155" y="521811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3" name="Line 763"/>
          <p:cNvSpPr>
            <a:spLocks noChangeShapeType="1"/>
          </p:cNvSpPr>
          <p:nvPr/>
        </p:nvSpPr>
        <p:spPr bwMode="auto">
          <a:xfrm flipH="1">
            <a:off x="5869181" y="521811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4" name="Line 764"/>
          <p:cNvSpPr>
            <a:spLocks noChangeShapeType="1"/>
          </p:cNvSpPr>
          <p:nvPr/>
        </p:nvSpPr>
        <p:spPr bwMode="auto">
          <a:xfrm>
            <a:off x="1478155" y="51212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5" name="Line 765"/>
          <p:cNvSpPr>
            <a:spLocks noChangeShapeType="1"/>
          </p:cNvSpPr>
          <p:nvPr/>
        </p:nvSpPr>
        <p:spPr bwMode="auto">
          <a:xfrm flipH="1">
            <a:off x="5869181" y="51212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6" name="Line 766"/>
          <p:cNvSpPr>
            <a:spLocks noChangeShapeType="1"/>
          </p:cNvSpPr>
          <p:nvPr/>
        </p:nvSpPr>
        <p:spPr bwMode="auto">
          <a:xfrm>
            <a:off x="1478155" y="502602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7" name="Line 767"/>
          <p:cNvSpPr>
            <a:spLocks noChangeShapeType="1"/>
          </p:cNvSpPr>
          <p:nvPr/>
        </p:nvSpPr>
        <p:spPr bwMode="auto">
          <a:xfrm flipH="1">
            <a:off x="5869181" y="502602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8" name="Line 768"/>
          <p:cNvSpPr>
            <a:spLocks noChangeShapeType="1"/>
          </p:cNvSpPr>
          <p:nvPr/>
        </p:nvSpPr>
        <p:spPr bwMode="auto">
          <a:xfrm>
            <a:off x="1478155" y="492918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29" name="Line 769"/>
          <p:cNvSpPr>
            <a:spLocks noChangeShapeType="1"/>
          </p:cNvSpPr>
          <p:nvPr/>
        </p:nvSpPr>
        <p:spPr bwMode="auto">
          <a:xfrm flipH="1">
            <a:off x="5869181" y="492918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0" name="Line 770"/>
          <p:cNvSpPr>
            <a:spLocks noChangeShapeType="1"/>
          </p:cNvSpPr>
          <p:nvPr/>
        </p:nvSpPr>
        <p:spPr bwMode="auto">
          <a:xfrm>
            <a:off x="1478155" y="48323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1" name="Line 771"/>
          <p:cNvSpPr>
            <a:spLocks noChangeShapeType="1"/>
          </p:cNvSpPr>
          <p:nvPr/>
        </p:nvSpPr>
        <p:spPr bwMode="auto">
          <a:xfrm flipH="1">
            <a:off x="5869181" y="48323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2" name="Line 772"/>
          <p:cNvSpPr>
            <a:spLocks noChangeShapeType="1"/>
          </p:cNvSpPr>
          <p:nvPr/>
        </p:nvSpPr>
        <p:spPr bwMode="auto">
          <a:xfrm>
            <a:off x="1478155" y="48323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3" name="Line 773"/>
          <p:cNvSpPr>
            <a:spLocks noChangeShapeType="1"/>
          </p:cNvSpPr>
          <p:nvPr/>
        </p:nvSpPr>
        <p:spPr bwMode="auto">
          <a:xfrm flipH="1">
            <a:off x="5869181" y="48323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4" name="Line 774"/>
          <p:cNvSpPr>
            <a:spLocks noChangeShapeType="1"/>
          </p:cNvSpPr>
          <p:nvPr/>
        </p:nvSpPr>
        <p:spPr bwMode="auto">
          <a:xfrm>
            <a:off x="1478155" y="48323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5" name="Line 775"/>
          <p:cNvSpPr>
            <a:spLocks noChangeShapeType="1"/>
          </p:cNvSpPr>
          <p:nvPr/>
        </p:nvSpPr>
        <p:spPr bwMode="auto">
          <a:xfrm flipH="1">
            <a:off x="5869181" y="48323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6" name="Line 776"/>
          <p:cNvSpPr>
            <a:spLocks noChangeShapeType="1"/>
          </p:cNvSpPr>
          <p:nvPr/>
        </p:nvSpPr>
        <p:spPr bwMode="auto">
          <a:xfrm>
            <a:off x="1478155" y="48323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7" name="Line 777"/>
          <p:cNvSpPr>
            <a:spLocks noChangeShapeType="1"/>
          </p:cNvSpPr>
          <p:nvPr/>
        </p:nvSpPr>
        <p:spPr bwMode="auto">
          <a:xfrm flipH="1">
            <a:off x="5869181" y="48323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8" name="Line 778"/>
          <p:cNvSpPr>
            <a:spLocks noChangeShapeType="1"/>
          </p:cNvSpPr>
          <p:nvPr/>
        </p:nvSpPr>
        <p:spPr bwMode="auto">
          <a:xfrm>
            <a:off x="1478155" y="48323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39" name="Line 779"/>
          <p:cNvSpPr>
            <a:spLocks noChangeShapeType="1"/>
          </p:cNvSpPr>
          <p:nvPr/>
        </p:nvSpPr>
        <p:spPr bwMode="auto">
          <a:xfrm flipH="1">
            <a:off x="5869181" y="48323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0" name="Line 780"/>
          <p:cNvSpPr>
            <a:spLocks noChangeShapeType="1"/>
          </p:cNvSpPr>
          <p:nvPr/>
        </p:nvSpPr>
        <p:spPr bwMode="auto">
          <a:xfrm>
            <a:off x="1478156" y="4832351"/>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1" name="Line 781"/>
          <p:cNvSpPr>
            <a:spLocks noChangeShapeType="1"/>
          </p:cNvSpPr>
          <p:nvPr/>
        </p:nvSpPr>
        <p:spPr bwMode="auto">
          <a:xfrm flipH="1">
            <a:off x="5846955" y="4832351"/>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2" name="Rectangle 782"/>
          <p:cNvSpPr>
            <a:spLocks noChangeArrowheads="1"/>
          </p:cNvSpPr>
          <p:nvPr/>
        </p:nvSpPr>
        <p:spPr bwMode="auto">
          <a:xfrm>
            <a:off x="1344805" y="4773614"/>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10</a:t>
            </a:r>
            <a:endParaRPr lang="en-US">
              <a:latin typeface="Arial" pitchFamily="34" charset="0"/>
            </a:endParaRPr>
          </a:p>
        </p:txBody>
      </p:sp>
      <p:sp>
        <p:nvSpPr>
          <p:cNvPr id="67343" name="Line 783"/>
          <p:cNvSpPr>
            <a:spLocks noChangeShapeType="1"/>
          </p:cNvSpPr>
          <p:nvPr/>
        </p:nvSpPr>
        <p:spPr bwMode="auto">
          <a:xfrm>
            <a:off x="1478155" y="47371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4" name="Line 784"/>
          <p:cNvSpPr>
            <a:spLocks noChangeShapeType="1"/>
          </p:cNvSpPr>
          <p:nvPr/>
        </p:nvSpPr>
        <p:spPr bwMode="auto">
          <a:xfrm flipH="1">
            <a:off x="5869181" y="473710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5" name="Line 785"/>
          <p:cNvSpPr>
            <a:spLocks noChangeShapeType="1"/>
          </p:cNvSpPr>
          <p:nvPr/>
        </p:nvSpPr>
        <p:spPr bwMode="auto">
          <a:xfrm>
            <a:off x="1478155" y="464026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6" name="Line 786"/>
          <p:cNvSpPr>
            <a:spLocks noChangeShapeType="1"/>
          </p:cNvSpPr>
          <p:nvPr/>
        </p:nvSpPr>
        <p:spPr bwMode="auto">
          <a:xfrm flipH="1">
            <a:off x="5869181" y="464026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7" name="Line 787"/>
          <p:cNvSpPr>
            <a:spLocks noChangeShapeType="1"/>
          </p:cNvSpPr>
          <p:nvPr/>
        </p:nvSpPr>
        <p:spPr bwMode="auto">
          <a:xfrm>
            <a:off x="1478155" y="4545013"/>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8" name="Line 788"/>
          <p:cNvSpPr>
            <a:spLocks noChangeShapeType="1"/>
          </p:cNvSpPr>
          <p:nvPr/>
        </p:nvSpPr>
        <p:spPr bwMode="auto">
          <a:xfrm flipH="1">
            <a:off x="5869181" y="4545013"/>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49" name="Line 789"/>
          <p:cNvSpPr>
            <a:spLocks noChangeShapeType="1"/>
          </p:cNvSpPr>
          <p:nvPr/>
        </p:nvSpPr>
        <p:spPr bwMode="auto">
          <a:xfrm>
            <a:off x="1478155" y="4448176"/>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0" name="Line 790"/>
          <p:cNvSpPr>
            <a:spLocks noChangeShapeType="1"/>
          </p:cNvSpPr>
          <p:nvPr/>
        </p:nvSpPr>
        <p:spPr bwMode="auto">
          <a:xfrm flipH="1">
            <a:off x="5869181" y="4448176"/>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1" name="Line 791"/>
          <p:cNvSpPr>
            <a:spLocks noChangeShapeType="1"/>
          </p:cNvSpPr>
          <p:nvPr/>
        </p:nvSpPr>
        <p:spPr bwMode="auto">
          <a:xfrm>
            <a:off x="1478155" y="43513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2" name="Line 792"/>
          <p:cNvSpPr>
            <a:spLocks noChangeShapeType="1"/>
          </p:cNvSpPr>
          <p:nvPr/>
        </p:nvSpPr>
        <p:spPr bwMode="auto">
          <a:xfrm flipH="1">
            <a:off x="5869181" y="43513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3" name="Line 793"/>
          <p:cNvSpPr>
            <a:spLocks noChangeShapeType="1"/>
          </p:cNvSpPr>
          <p:nvPr/>
        </p:nvSpPr>
        <p:spPr bwMode="auto">
          <a:xfrm>
            <a:off x="1478155" y="43513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4" name="Line 794"/>
          <p:cNvSpPr>
            <a:spLocks noChangeShapeType="1"/>
          </p:cNvSpPr>
          <p:nvPr/>
        </p:nvSpPr>
        <p:spPr bwMode="auto">
          <a:xfrm flipH="1">
            <a:off x="5869181" y="43513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5" name="Line 795"/>
          <p:cNvSpPr>
            <a:spLocks noChangeShapeType="1"/>
          </p:cNvSpPr>
          <p:nvPr/>
        </p:nvSpPr>
        <p:spPr bwMode="auto">
          <a:xfrm>
            <a:off x="1478155" y="43513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6" name="Line 796"/>
          <p:cNvSpPr>
            <a:spLocks noChangeShapeType="1"/>
          </p:cNvSpPr>
          <p:nvPr/>
        </p:nvSpPr>
        <p:spPr bwMode="auto">
          <a:xfrm flipH="1">
            <a:off x="5869181" y="43513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7" name="Line 797"/>
          <p:cNvSpPr>
            <a:spLocks noChangeShapeType="1"/>
          </p:cNvSpPr>
          <p:nvPr/>
        </p:nvSpPr>
        <p:spPr bwMode="auto">
          <a:xfrm>
            <a:off x="1478155" y="43513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8" name="Line 798"/>
          <p:cNvSpPr>
            <a:spLocks noChangeShapeType="1"/>
          </p:cNvSpPr>
          <p:nvPr/>
        </p:nvSpPr>
        <p:spPr bwMode="auto">
          <a:xfrm flipH="1">
            <a:off x="5869181" y="43513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59" name="Line 799"/>
          <p:cNvSpPr>
            <a:spLocks noChangeShapeType="1"/>
          </p:cNvSpPr>
          <p:nvPr/>
        </p:nvSpPr>
        <p:spPr bwMode="auto">
          <a:xfrm>
            <a:off x="1478155" y="435133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0" name="Line 800"/>
          <p:cNvSpPr>
            <a:spLocks noChangeShapeType="1"/>
          </p:cNvSpPr>
          <p:nvPr/>
        </p:nvSpPr>
        <p:spPr bwMode="auto">
          <a:xfrm flipH="1">
            <a:off x="5869181" y="435133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1" name="Line 801"/>
          <p:cNvSpPr>
            <a:spLocks noChangeShapeType="1"/>
          </p:cNvSpPr>
          <p:nvPr/>
        </p:nvSpPr>
        <p:spPr bwMode="auto">
          <a:xfrm>
            <a:off x="1478156" y="4351338"/>
            <a:ext cx="36513"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2" name="Line 802"/>
          <p:cNvSpPr>
            <a:spLocks noChangeShapeType="1"/>
          </p:cNvSpPr>
          <p:nvPr/>
        </p:nvSpPr>
        <p:spPr bwMode="auto">
          <a:xfrm flipH="1">
            <a:off x="5846955" y="4351338"/>
            <a:ext cx="444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3" name="Rectangle 803"/>
          <p:cNvSpPr>
            <a:spLocks noChangeArrowheads="1"/>
          </p:cNvSpPr>
          <p:nvPr/>
        </p:nvSpPr>
        <p:spPr bwMode="auto">
          <a:xfrm>
            <a:off x="1344805" y="4292602"/>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15</a:t>
            </a:r>
            <a:endParaRPr lang="en-US">
              <a:latin typeface="Arial" pitchFamily="34" charset="0"/>
            </a:endParaRPr>
          </a:p>
        </p:txBody>
      </p:sp>
      <p:sp>
        <p:nvSpPr>
          <p:cNvPr id="67364" name="Line 804"/>
          <p:cNvSpPr>
            <a:spLocks noChangeShapeType="1"/>
          </p:cNvSpPr>
          <p:nvPr/>
        </p:nvSpPr>
        <p:spPr bwMode="auto">
          <a:xfrm>
            <a:off x="1478155" y="4256088"/>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5" name="Line 805"/>
          <p:cNvSpPr>
            <a:spLocks noChangeShapeType="1"/>
          </p:cNvSpPr>
          <p:nvPr/>
        </p:nvSpPr>
        <p:spPr bwMode="auto">
          <a:xfrm flipH="1">
            <a:off x="5869181" y="4256088"/>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6" name="Line 806"/>
          <p:cNvSpPr>
            <a:spLocks noChangeShapeType="1"/>
          </p:cNvSpPr>
          <p:nvPr/>
        </p:nvSpPr>
        <p:spPr bwMode="auto">
          <a:xfrm>
            <a:off x="1478155" y="415925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7" name="Line 807"/>
          <p:cNvSpPr>
            <a:spLocks noChangeShapeType="1"/>
          </p:cNvSpPr>
          <p:nvPr/>
        </p:nvSpPr>
        <p:spPr bwMode="auto">
          <a:xfrm flipH="1">
            <a:off x="5869181" y="4159251"/>
            <a:ext cx="222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68" name="Line 808"/>
          <p:cNvSpPr>
            <a:spLocks noChangeShapeType="1"/>
          </p:cNvSpPr>
          <p:nvPr/>
        </p:nvSpPr>
        <p:spPr bwMode="auto">
          <a:xfrm>
            <a:off x="1478155" y="4064001"/>
            <a:ext cx="1428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0" name="Line 810"/>
          <p:cNvSpPr>
            <a:spLocks noChangeShapeType="1"/>
          </p:cNvSpPr>
          <p:nvPr/>
        </p:nvSpPr>
        <p:spPr bwMode="auto">
          <a:xfrm flipH="1">
            <a:off x="5869181" y="4064001"/>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1" name="Line 811"/>
          <p:cNvSpPr>
            <a:spLocks noChangeShapeType="1"/>
          </p:cNvSpPr>
          <p:nvPr/>
        </p:nvSpPr>
        <p:spPr bwMode="auto">
          <a:xfrm>
            <a:off x="1478155" y="39671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2" name="Line 812"/>
          <p:cNvSpPr>
            <a:spLocks noChangeShapeType="1"/>
          </p:cNvSpPr>
          <p:nvPr/>
        </p:nvSpPr>
        <p:spPr bwMode="auto">
          <a:xfrm flipH="1">
            <a:off x="5869181" y="39671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3" name="Line 813"/>
          <p:cNvSpPr>
            <a:spLocks noChangeShapeType="1"/>
          </p:cNvSpPr>
          <p:nvPr/>
        </p:nvSpPr>
        <p:spPr bwMode="auto">
          <a:xfrm>
            <a:off x="1478155" y="38782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4" name="Line 814"/>
          <p:cNvSpPr>
            <a:spLocks noChangeShapeType="1"/>
          </p:cNvSpPr>
          <p:nvPr/>
        </p:nvSpPr>
        <p:spPr bwMode="auto">
          <a:xfrm flipH="1">
            <a:off x="5869181" y="38782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5" name="Line 815"/>
          <p:cNvSpPr>
            <a:spLocks noChangeShapeType="1"/>
          </p:cNvSpPr>
          <p:nvPr/>
        </p:nvSpPr>
        <p:spPr bwMode="auto">
          <a:xfrm>
            <a:off x="1478155" y="38782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6" name="Line 816"/>
          <p:cNvSpPr>
            <a:spLocks noChangeShapeType="1"/>
          </p:cNvSpPr>
          <p:nvPr/>
        </p:nvSpPr>
        <p:spPr bwMode="auto">
          <a:xfrm flipH="1">
            <a:off x="5869181" y="38782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7" name="Line 817"/>
          <p:cNvSpPr>
            <a:spLocks noChangeShapeType="1"/>
          </p:cNvSpPr>
          <p:nvPr/>
        </p:nvSpPr>
        <p:spPr bwMode="auto">
          <a:xfrm>
            <a:off x="1478155" y="38782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8" name="Line 818"/>
          <p:cNvSpPr>
            <a:spLocks noChangeShapeType="1"/>
          </p:cNvSpPr>
          <p:nvPr/>
        </p:nvSpPr>
        <p:spPr bwMode="auto">
          <a:xfrm flipH="1">
            <a:off x="5869181" y="38782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79" name="Line 819"/>
          <p:cNvSpPr>
            <a:spLocks noChangeShapeType="1"/>
          </p:cNvSpPr>
          <p:nvPr/>
        </p:nvSpPr>
        <p:spPr bwMode="auto">
          <a:xfrm>
            <a:off x="1478155" y="38782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0" name="Line 820"/>
          <p:cNvSpPr>
            <a:spLocks noChangeShapeType="1"/>
          </p:cNvSpPr>
          <p:nvPr/>
        </p:nvSpPr>
        <p:spPr bwMode="auto">
          <a:xfrm flipH="1">
            <a:off x="5869181" y="38782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1" name="Line 821"/>
          <p:cNvSpPr>
            <a:spLocks noChangeShapeType="1"/>
          </p:cNvSpPr>
          <p:nvPr/>
        </p:nvSpPr>
        <p:spPr bwMode="auto">
          <a:xfrm>
            <a:off x="1478155" y="3878264"/>
            <a:ext cx="14288"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2" name="Line 822"/>
          <p:cNvSpPr>
            <a:spLocks noChangeShapeType="1"/>
          </p:cNvSpPr>
          <p:nvPr/>
        </p:nvSpPr>
        <p:spPr bwMode="auto">
          <a:xfrm flipH="1">
            <a:off x="5869181" y="3878264"/>
            <a:ext cx="22225"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3" name="Line 823"/>
          <p:cNvSpPr>
            <a:spLocks noChangeShapeType="1"/>
          </p:cNvSpPr>
          <p:nvPr/>
        </p:nvSpPr>
        <p:spPr bwMode="auto">
          <a:xfrm>
            <a:off x="1478156" y="3878264"/>
            <a:ext cx="36513"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4" name="Line 824"/>
          <p:cNvSpPr>
            <a:spLocks noChangeShapeType="1"/>
          </p:cNvSpPr>
          <p:nvPr/>
        </p:nvSpPr>
        <p:spPr bwMode="auto">
          <a:xfrm flipH="1">
            <a:off x="5846955" y="3878264"/>
            <a:ext cx="44450"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5" name="Rectangle 825"/>
          <p:cNvSpPr>
            <a:spLocks noChangeArrowheads="1"/>
          </p:cNvSpPr>
          <p:nvPr/>
        </p:nvSpPr>
        <p:spPr bwMode="auto">
          <a:xfrm>
            <a:off x="1344805" y="3819526"/>
            <a:ext cx="11541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800">
                <a:solidFill>
                  <a:srgbClr val="000000"/>
                </a:solidFill>
                <a:latin typeface="Helvetica" charset="0"/>
              </a:rPr>
              <a:t>20</a:t>
            </a:r>
            <a:endParaRPr lang="en-US">
              <a:latin typeface="Arial" pitchFamily="34" charset="0"/>
            </a:endParaRPr>
          </a:p>
        </p:txBody>
      </p:sp>
      <p:sp>
        <p:nvSpPr>
          <p:cNvPr id="67386" name="Line 826"/>
          <p:cNvSpPr>
            <a:spLocks noChangeShapeType="1"/>
          </p:cNvSpPr>
          <p:nvPr/>
        </p:nvSpPr>
        <p:spPr bwMode="auto">
          <a:xfrm>
            <a:off x="1478155" y="3878264"/>
            <a:ext cx="4413250" cy="158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7" name="Freeform 827"/>
          <p:cNvSpPr>
            <a:spLocks/>
          </p:cNvSpPr>
          <p:nvPr/>
        </p:nvSpPr>
        <p:spPr bwMode="auto">
          <a:xfrm>
            <a:off x="1478155" y="3878263"/>
            <a:ext cx="4413250" cy="2398712"/>
          </a:xfrm>
          <a:custGeom>
            <a:avLst/>
            <a:gdLst/>
            <a:ahLst/>
            <a:cxnLst>
              <a:cxn ang="0">
                <a:pos x="0" y="324"/>
              </a:cxn>
              <a:cxn ang="0">
                <a:pos x="595" y="324"/>
              </a:cxn>
              <a:cxn ang="0">
                <a:pos x="595" y="0"/>
              </a:cxn>
            </a:cxnLst>
            <a:rect l="0" t="0" r="r" b="b"/>
            <a:pathLst>
              <a:path w="595" h="324">
                <a:moveTo>
                  <a:pt x="0" y="324"/>
                </a:moveTo>
                <a:lnTo>
                  <a:pt x="595" y="324"/>
                </a:lnTo>
                <a:lnTo>
                  <a:pt x="595"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8" name="Line 828"/>
          <p:cNvSpPr>
            <a:spLocks noChangeShapeType="1"/>
          </p:cNvSpPr>
          <p:nvPr/>
        </p:nvSpPr>
        <p:spPr bwMode="auto">
          <a:xfrm flipV="1">
            <a:off x="1478155" y="3878263"/>
            <a:ext cx="1588" cy="239871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89" name="Freeform 829"/>
          <p:cNvSpPr>
            <a:spLocks/>
          </p:cNvSpPr>
          <p:nvPr/>
        </p:nvSpPr>
        <p:spPr bwMode="auto">
          <a:xfrm>
            <a:off x="1478156" y="4767264"/>
            <a:ext cx="785813" cy="1182687"/>
          </a:xfrm>
          <a:custGeom>
            <a:avLst/>
            <a:gdLst/>
            <a:ahLst/>
            <a:cxnLst>
              <a:cxn ang="0">
                <a:pos x="4" y="41"/>
              </a:cxn>
              <a:cxn ang="0">
                <a:pos x="9" y="88"/>
              </a:cxn>
              <a:cxn ang="0">
                <a:pos x="18" y="116"/>
              </a:cxn>
              <a:cxn ang="0">
                <a:pos x="28" y="102"/>
              </a:cxn>
              <a:cxn ang="0">
                <a:pos x="37" y="88"/>
              </a:cxn>
              <a:cxn ang="0">
                <a:pos x="46" y="60"/>
              </a:cxn>
              <a:cxn ang="0">
                <a:pos x="56" y="37"/>
              </a:cxn>
              <a:cxn ang="0">
                <a:pos x="65" y="23"/>
              </a:cxn>
              <a:cxn ang="0">
                <a:pos x="70" y="9"/>
              </a:cxn>
              <a:cxn ang="0">
                <a:pos x="84" y="4"/>
              </a:cxn>
              <a:cxn ang="0">
                <a:pos x="93" y="18"/>
              </a:cxn>
              <a:cxn ang="0">
                <a:pos x="107" y="23"/>
              </a:cxn>
              <a:cxn ang="0">
                <a:pos x="121" y="46"/>
              </a:cxn>
              <a:cxn ang="0">
                <a:pos x="126" y="298"/>
              </a:cxn>
              <a:cxn ang="0">
                <a:pos x="135" y="498"/>
              </a:cxn>
              <a:cxn ang="0">
                <a:pos x="144" y="596"/>
              </a:cxn>
              <a:cxn ang="0">
                <a:pos x="149" y="662"/>
              </a:cxn>
              <a:cxn ang="0">
                <a:pos x="159" y="703"/>
              </a:cxn>
              <a:cxn ang="0">
                <a:pos x="163" y="694"/>
              </a:cxn>
              <a:cxn ang="0">
                <a:pos x="177" y="690"/>
              </a:cxn>
              <a:cxn ang="0">
                <a:pos x="191" y="690"/>
              </a:cxn>
              <a:cxn ang="0">
                <a:pos x="205" y="685"/>
              </a:cxn>
              <a:cxn ang="0">
                <a:pos x="219" y="685"/>
              </a:cxn>
              <a:cxn ang="0">
                <a:pos x="233" y="680"/>
              </a:cxn>
              <a:cxn ang="0">
                <a:pos x="247" y="680"/>
              </a:cxn>
              <a:cxn ang="0">
                <a:pos x="261" y="680"/>
              </a:cxn>
              <a:cxn ang="0">
                <a:pos x="275" y="676"/>
              </a:cxn>
              <a:cxn ang="0">
                <a:pos x="289" y="676"/>
              </a:cxn>
              <a:cxn ang="0">
                <a:pos x="303" y="671"/>
              </a:cxn>
              <a:cxn ang="0">
                <a:pos x="317" y="671"/>
              </a:cxn>
              <a:cxn ang="0">
                <a:pos x="331" y="671"/>
              </a:cxn>
              <a:cxn ang="0">
                <a:pos x="345" y="671"/>
              </a:cxn>
              <a:cxn ang="0">
                <a:pos x="359" y="666"/>
              </a:cxn>
              <a:cxn ang="0">
                <a:pos x="373" y="666"/>
              </a:cxn>
              <a:cxn ang="0">
                <a:pos x="387" y="666"/>
              </a:cxn>
              <a:cxn ang="0">
                <a:pos x="402" y="662"/>
              </a:cxn>
              <a:cxn ang="0">
                <a:pos x="416" y="662"/>
              </a:cxn>
              <a:cxn ang="0">
                <a:pos x="430" y="662"/>
              </a:cxn>
              <a:cxn ang="0">
                <a:pos x="444" y="657"/>
              </a:cxn>
              <a:cxn ang="0">
                <a:pos x="458" y="657"/>
              </a:cxn>
              <a:cxn ang="0">
                <a:pos x="472" y="657"/>
              </a:cxn>
              <a:cxn ang="0">
                <a:pos x="486" y="657"/>
              </a:cxn>
            </a:cxnLst>
            <a:rect l="0" t="0" r="r" b="b"/>
            <a:pathLst>
              <a:path w="495" h="745">
                <a:moveTo>
                  <a:pt x="0" y="648"/>
                </a:moveTo>
                <a:lnTo>
                  <a:pt x="0" y="65"/>
                </a:lnTo>
                <a:lnTo>
                  <a:pt x="4" y="41"/>
                </a:lnTo>
                <a:lnTo>
                  <a:pt x="4" y="55"/>
                </a:lnTo>
                <a:lnTo>
                  <a:pt x="9" y="74"/>
                </a:lnTo>
                <a:lnTo>
                  <a:pt x="9" y="88"/>
                </a:lnTo>
                <a:lnTo>
                  <a:pt x="14" y="107"/>
                </a:lnTo>
                <a:lnTo>
                  <a:pt x="18" y="111"/>
                </a:lnTo>
                <a:lnTo>
                  <a:pt x="18" y="116"/>
                </a:lnTo>
                <a:lnTo>
                  <a:pt x="18" y="111"/>
                </a:lnTo>
                <a:lnTo>
                  <a:pt x="23" y="107"/>
                </a:lnTo>
                <a:lnTo>
                  <a:pt x="28" y="102"/>
                </a:lnTo>
                <a:lnTo>
                  <a:pt x="32" y="97"/>
                </a:lnTo>
                <a:lnTo>
                  <a:pt x="32" y="93"/>
                </a:lnTo>
                <a:lnTo>
                  <a:pt x="37" y="88"/>
                </a:lnTo>
                <a:lnTo>
                  <a:pt x="42" y="79"/>
                </a:lnTo>
                <a:lnTo>
                  <a:pt x="46" y="69"/>
                </a:lnTo>
                <a:lnTo>
                  <a:pt x="46" y="60"/>
                </a:lnTo>
                <a:lnTo>
                  <a:pt x="51" y="55"/>
                </a:lnTo>
                <a:lnTo>
                  <a:pt x="51" y="46"/>
                </a:lnTo>
                <a:lnTo>
                  <a:pt x="56" y="37"/>
                </a:lnTo>
                <a:lnTo>
                  <a:pt x="60" y="32"/>
                </a:lnTo>
                <a:lnTo>
                  <a:pt x="60" y="27"/>
                </a:lnTo>
                <a:lnTo>
                  <a:pt x="65" y="23"/>
                </a:lnTo>
                <a:lnTo>
                  <a:pt x="65" y="18"/>
                </a:lnTo>
                <a:lnTo>
                  <a:pt x="70" y="14"/>
                </a:lnTo>
                <a:lnTo>
                  <a:pt x="70" y="9"/>
                </a:lnTo>
                <a:lnTo>
                  <a:pt x="74" y="0"/>
                </a:lnTo>
                <a:lnTo>
                  <a:pt x="79" y="0"/>
                </a:lnTo>
                <a:lnTo>
                  <a:pt x="84" y="4"/>
                </a:lnTo>
                <a:lnTo>
                  <a:pt x="88" y="9"/>
                </a:lnTo>
                <a:lnTo>
                  <a:pt x="98" y="18"/>
                </a:lnTo>
                <a:lnTo>
                  <a:pt x="93" y="18"/>
                </a:lnTo>
                <a:lnTo>
                  <a:pt x="98" y="18"/>
                </a:lnTo>
                <a:lnTo>
                  <a:pt x="102" y="18"/>
                </a:lnTo>
                <a:lnTo>
                  <a:pt x="107" y="23"/>
                </a:lnTo>
                <a:lnTo>
                  <a:pt x="112" y="27"/>
                </a:lnTo>
                <a:lnTo>
                  <a:pt x="116" y="32"/>
                </a:lnTo>
                <a:lnTo>
                  <a:pt x="121" y="46"/>
                </a:lnTo>
                <a:lnTo>
                  <a:pt x="121" y="97"/>
                </a:lnTo>
                <a:lnTo>
                  <a:pt x="126" y="195"/>
                </a:lnTo>
                <a:lnTo>
                  <a:pt x="126" y="298"/>
                </a:lnTo>
                <a:lnTo>
                  <a:pt x="130" y="377"/>
                </a:lnTo>
                <a:lnTo>
                  <a:pt x="130" y="452"/>
                </a:lnTo>
                <a:lnTo>
                  <a:pt x="135" y="498"/>
                </a:lnTo>
                <a:lnTo>
                  <a:pt x="135" y="536"/>
                </a:lnTo>
                <a:lnTo>
                  <a:pt x="140" y="568"/>
                </a:lnTo>
                <a:lnTo>
                  <a:pt x="144" y="596"/>
                </a:lnTo>
                <a:lnTo>
                  <a:pt x="144" y="620"/>
                </a:lnTo>
                <a:lnTo>
                  <a:pt x="149" y="638"/>
                </a:lnTo>
                <a:lnTo>
                  <a:pt x="149" y="662"/>
                </a:lnTo>
                <a:lnTo>
                  <a:pt x="154" y="676"/>
                </a:lnTo>
                <a:lnTo>
                  <a:pt x="154" y="690"/>
                </a:lnTo>
                <a:lnTo>
                  <a:pt x="159" y="703"/>
                </a:lnTo>
                <a:lnTo>
                  <a:pt x="159" y="745"/>
                </a:lnTo>
                <a:lnTo>
                  <a:pt x="159" y="694"/>
                </a:lnTo>
                <a:lnTo>
                  <a:pt x="163" y="694"/>
                </a:lnTo>
                <a:lnTo>
                  <a:pt x="168" y="694"/>
                </a:lnTo>
                <a:lnTo>
                  <a:pt x="173" y="694"/>
                </a:lnTo>
                <a:lnTo>
                  <a:pt x="177" y="690"/>
                </a:lnTo>
                <a:lnTo>
                  <a:pt x="182" y="690"/>
                </a:lnTo>
                <a:lnTo>
                  <a:pt x="187" y="690"/>
                </a:lnTo>
                <a:lnTo>
                  <a:pt x="191" y="690"/>
                </a:lnTo>
                <a:lnTo>
                  <a:pt x="196" y="690"/>
                </a:lnTo>
                <a:lnTo>
                  <a:pt x="201" y="685"/>
                </a:lnTo>
                <a:lnTo>
                  <a:pt x="205" y="685"/>
                </a:lnTo>
                <a:lnTo>
                  <a:pt x="210" y="685"/>
                </a:lnTo>
                <a:lnTo>
                  <a:pt x="215" y="685"/>
                </a:lnTo>
                <a:lnTo>
                  <a:pt x="219" y="685"/>
                </a:lnTo>
                <a:lnTo>
                  <a:pt x="224" y="685"/>
                </a:lnTo>
                <a:lnTo>
                  <a:pt x="229" y="685"/>
                </a:lnTo>
                <a:lnTo>
                  <a:pt x="233" y="680"/>
                </a:lnTo>
                <a:lnTo>
                  <a:pt x="238" y="680"/>
                </a:lnTo>
                <a:lnTo>
                  <a:pt x="243" y="680"/>
                </a:lnTo>
                <a:lnTo>
                  <a:pt x="247" y="680"/>
                </a:lnTo>
                <a:lnTo>
                  <a:pt x="252" y="680"/>
                </a:lnTo>
                <a:lnTo>
                  <a:pt x="257" y="680"/>
                </a:lnTo>
                <a:lnTo>
                  <a:pt x="261" y="680"/>
                </a:lnTo>
                <a:lnTo>
                  <a:pt x="266" y="676"/>
                </a:lnTo>
                <a:lnTo>
                  <a:pt x="271" y="676"/>
                </a:lnTo>
                <a:lnTo>
                  <a:pt x="275" y="676"/>
                </a:lnTo>
                <a:lnTo>
                  <a:pt x="280" y="676"/>
                </a:lnTo>
                <a:lnTo>
                  <a:pt x="285" y="676"/>
                </a:lnTo>
                <a:lnTo>
                  <a:pt x="289" y="676"/>
                </a:lnTo>
                <a:lnTo>
                  <a:pt x="294" y="676"/>
                </a:lnTo>
                <a:lnTo>
                  <a:pt x="299" y="676"/>
                </a:lnTo>
                <a:lnTo>
                  <a:pt x="303" y="671"/>
                </a:lnTo>
                <a:lnTo>
                  <a:pt x="308" y="671"/>
                </a:lnTo>
                <a:lnTo>
                  <a:pt x="313" y="671"/>
                </a:lnTo>
                <a:lnTo>
                  <a:pt x="317" y="671"/>
                </a:lnTo>
                <a:lnTo>
                  <a:pt x="322" y="671"/>
                </a:lnTo>
                <a:lnTo>
                  <a:pt x="327" y="671"/>
                </a:lnTo>
                <a:lnTo>
                  <a:pt x="331" y="671"/>
                </a:lnTo>
                <a:lnTo>
                  <a:pt x="336" y="671"/>
                </a:lnTo>
                <a:lnTo>
                  <a:pt x="341" y="671"/>
                </a:lnTo>
                <a:lnTo>
                  <a:pt x="345" y="671"/>
                </a:lnTo>
                <a:lnTo>
                  <a:pt x="350" y="666"/>
                </a:lnTo>
                <a:lnTo>
                  <a:pt x="355" y="666"/>
                </a:lnTo>
                <a:lnTo>
                  <a:pt x="359" y="666"/>
                </a:lnTo>
                <a:lnTo>
                  <a:pt x="364" y="666"/>
                </a:lnTo>
                <a:lnTo>
                  <a:pt x="369" y="666"/>
                </a:lnTo>
                <a:lnTo>
                  <a:pt x="373" y="666"/>
                </a:lnTo>
                <a:lnTo>
                  <a:pt x="378" y="666"/>
                </a:lnTo>
                <a:lnTo>
                  <a:pt x="383" y="666"/>
                </a:lnTo>
                <a:lnTo>
                  <a:pt x="387" y="666"/>
                </a:lnTo>
                <a:lnTo>
                  <a:pt x="392" y="666"/>
                </a:lnTo>
                <a:lnTo>
                  <a:pt x="397" y="662"/>
                </a:lnTo>
                <a:lnTo>
                  <a:pt x="402" y="662"/>
                </a:lnTo>
                <a:lnTo>
                  <a:pt x="406" y="662"/>
                </a:lnTo>
                <a:lnTo>
                  <a:pt x="411" y="662"/>
                </a:lnTo>
                <a:lnTo>
                  <a:pt x="416" y="662"/>
                </a:lnTo>
                <a:lnTo>
                  <a:pt x="420" y="662"/>
                </a:lnTo>
                <a:lnTo>
                  <a:pt x="425" y="662"/>
                </a:lnTo>
                <a:lnTo>
                  <a:pt x="430" y="662"/>
                </a:lnTo>
                <a:lnTo>
                  <a:pt x="434" y="662"/>
                </a:lnTo>
                <a:lnTo>
                  <a:pt x="439" y="657"/>
                </a:lnTo>
                <a:lnTo>
                  <a:pt x="444" y="657"/>
                </a:lnTo>
                <a:lnTo>
                  <a:pt x="448" y="657"/>
                </a:lnTo>
                <a:lnTo>
                  <a:pt x="453" y="657"/>
                </a:lnTo>
                <a:lnTo>
                  <a:pt x="458" y="657"/>
                </a:lnTo>
                <a:lnTo>
                  <a:pt x="462" y="657"/>
                </a:lnTo>
                <a:lnTo>
                  <a:pt x="467" y="657"/>
                </a:lnTo>
                <a:lnTo>
                  <a:pt x="472" y="657"/>
                </a:lnTo>
                <a:lnTo>
                  <a:pt x="476" y="657"/>
                </a:lnTo>
                <a:lnTo>
                  <a:pt x="481" y="657"/>
                </a:lnTo>
                <a:lnTo>
                  <a:pt x="486" y="657"/>
                </a:lnTo>
                <a:lnTo>
                  <a:pt x="490" y="657"/>
                </a:lnTo>
                <a:lnTo>
                  <a:pt x="495" y="652"/>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90" name="Freeform 830"/>
          <p:cNvSpPr>
            <a:spLocks/>
          </p:cNvSpPr>
          <p:nvPr/>
        </p:nvSpPr>
        <p:spPr bwMode="auto">
          <a:xfrm>
            <a:off x="2263968" y="4070351"/>
            <a:ext cx="815975" cy="1806575"/>
          </a:xfrm>
          <a:custGeom>
            <a:avLst/>
            <a:gdLst/>
            <a:ahLst/>
            <a:cxnLst>
              <a:cxn ang="0">
                <a:pos x="9" y="1091"/>
              </a:cxn>
              <a:cxn ang="0">
                <a:pos x="23" y="1091"/>
              </a:cxn>
              <a:cxn ang="0">
                <a:pos x="37" y="1091"/>
              </a:cxn>
              <a:cxn ang="0">
                <a:pos x="51" y="1091"/>
              </a:cxn>
              <a:cxn ang="0">
                <a:pos x="65" y="1091"/>
              </a:cxn>
              <a:cxn ang="0">
                <a:pos x="79" y="1091"/>
              </a:cxn>
              <a:cxn ang="0">
                <a:pos x="89" y="243"/>
              </a:cxn>
              <a:cxn ang="0">
                <a:pos x="98" y="173"/>
              </a:cxn>
              <a:cxn ang="0">
                <a:pos x="107" y="135"/>
              </a:cxn>
              <a:cxn ang="0">
                <a:pos x="112" y="103"/>
              </a:cxn>
              <a:cxn ang="0">
                <a:pos x="121" y="80"/>
              </a:cxn>
              <a:cxn ang="0">
                <a:pos x="131" y="56"/>
              </a:cxn>
              <a:cxn ang="0">
                <a:pos x="140" y="33"/>
              </a:cxn>
              <a:cxn ang="0">
                <a:pos x="145" y="10"/>
              </a:cxn>
              <a:cxn ang="0">
                <a:pos x="154" y="33"/>
              </a:cxn>
              <a:cxn ang="0">
                <a:pos x="164" y="490"/>
              </a:cxn>
              <a:cxn ang="0">
                <a:pos x="173" y="1091"/>
              </a:cxn>
              <a:cxn ang="0">
                <a:pos x="178" y="1133"/>
              </a:cxn>
              <a:cxn ang="0">
                <a:pos x="192" y="1129"/>
              </a:cxn>
              <a:cxn ang="0">
                <a:pos x="206" y="1129"/>
              </a:cxn>
              <a:cxn ang="0">
                <a:pos x="220" y="1119"/>
              </a:cxn>
              <a:cxn ang="0">
                <a:pos x="234" y="1119"/>
              </a:cxn>
              <a:cxn ang="0">
                <a:pos x="248" y="1115"/>
              </a:cxn>
              <a:cxn ang="0">
                <a:pos x="262" y="1119"/>
              </a:cxn>
              <a:cxn ang="0">
                <a:pos x="266" y="947"/>
              </a:cxn>
              <a:cxn ang="0">
                <a:pos x="280" y="844"/>
              </a:cxn>
              <a:cxn ang="0">
                <a:pos x="294" y="844"/>
              </a:cxn>
              <a:cxn ang="0">
                <a:pos x="308" y="844"/>
              </a:cxn>
              <a:cxn ang="0">
                <a:pos x="322" y="839"/>
              </a:cxn>
              <a:cxn ang="0">
                <a:pos x="336" y="835"/>
              </a:cxn>
              <a:cxn ang="0">
                <a:pos x="350" y="825"/>
              </a:cxn>
              <a:cxn ang="0">
                <a:pos x="364" y="816"/>
              </a:cxn>
              <a:cxn ang="0">
                <a:pos x="379" y="811"/>
              </a:cxn>
              <a:cxn ang="0">
                <a:pos x="393" y="807"/>
              </a:cxn>
              <a:cxn ang="0">
                <a:pos x="407" y="802"/>
              </a:cxn>
              <a:cxn ang="0">
                <a:pos x="421" y="802"/>
              </a:cxn>
              <a:cxn ang="0">
                <a:pos x="435" y="802"/>
              </a:cxn>
              <a:cxn ang="0">
                <a:pos x="449" y="797"/>
              </a:cxn>
              <a:cxn ang="0">
                <a:pos x="463" y="793"/>
              </a:cxn>
              <a:cxn ang="0">
                <a:pos x="477" y="788"/>
              </a:cxn>
              <a:cxn ang="0">
                <a:pos x="491" y="784"/>
              </a:cxn>
              <a:cxn ang="0">
                <a:pos x="505" y="779"/>
              </a:cxn>
            </a:cxnLst>
            <a:rect l="0" t="0" r="r" b="b"/>
            <a:pathLst>
              <a:path w="514" h="1138">
                <a:moveTo>
                  <a:pt x="0" y="1091"/>
                </a:moveTo>
                <a:lnTo>
                  <a:pt x="5" y="1091"/>
                </a:lnTo>
                <a:lnTo>
                  <a:pt x="9" y="1091"/>
                </a:lnTo>
                <a:lnTo>
                  <a:pt x="14" y="1091"/>
                </a:lnTo>
                <a:lnTo>
                  <a:pt x="19" y="1091"/>
                </a:lnTo>
                <a:lnTo>
                  <a:pt x="23" y="1091"/>
                </a:lnTo>
                <a:lnTo>
                  <a:pt x="28" y="1091"/>
                </a:lnTo>
                <a:lnTo>
                  <a:pt x="33" y="1091"/>
                </a:lnTo>
                <a:lnTo>
                  <a:pt x="37" y="1091"/>
                </a:lnTo>
                <a:lnTo>
                  <a:pt x="42" y="1091"/>
                </a:lnTo>
                <a:lnTo>
                  <a:pt x="47" y="1091"/>
                </a:lnTo>
                <a:lnTo>
                  <a:pt x="51" y="1091"/>
                </a:lnTo>
                <a:lnTo>
                  <a:pt x="56" y="1091"/>
                </a:lnTo>
                <a:lnTo>
                  <a:pt x="61" y="1091"/>
                </a:lnTo>
                <a:lnTo>
                  <a:pt x="65" y="1091"/>
                </a:lnTo>
                <a:lnTo>
                  <a:pt x="70" y="1091"/>
                </a:lnTo>
                <a:lnTo>
                  <a:pt x="75" y="1091"/>
                </a:lnTo>
                <a:lnTo>
                  <a:pt x="79" y="1091"/>
                </a:lnTo>
                <a:lnTo>
                  <a:pt x="84" y="1091"/>
                </a:lnTo>
                <a:lnTo>
                  <a:pt x="84" y="303"/>
                </a:lnTo>
                <a:lnTo>
                  <a:pt x="89" y="243"/>
                </a:lnTo>
                <a:lnTo>
                  <a:pt x="93" y="210"/>
                </a:lnTo>
                <a:lnTo>
                  <a:pt x="93" y="191"/>
                </a:lnTo>
                <a:lnTo>
                  <a:pt x="98" y="173"/>
                </a:lnTo>
                <a:lnTo>
                  <a:pt x="103" y="154"/>
                </a:lnTo>
                <a:lnTo>
                  <a:pt x="103" y="145"/>
                </a:lnTo>
                <a:lnTo>
                  <a:pt x="107" y="135"/>
                </a:lnTo>
                <a:lnTo>
                  <a:pt x="107" y="126"/>
                </a:lnTo>
                <a:lnTo>
                  <a:pt x="112" y="117"/>
                </a:lnTo>
                <a:lnTo>
                  <a:pt x="112" y="103"/>
                </a:lnTo>
                <a:lnTo>
                  <a:pt x="117" y="94"/>
                </a:lnTo>
                <a:lnTo>
                  <a:pt x="121" y="89"/>
                </a:lnTo>
                <a:lnTo>
                  <a:pt x="121" y="80"/>
                </a:lnTo>
                <a:lnTo>
                  <a:pt x="126" y="70"/>
                </a:lnTo>
                <a:lnTo>
                  <a:pt x="126" y="66"/>
                </a:lnTo>
                <a:lnTo>
                  <a:pt x="131" y="56"/>
                </a:lnTo>
                <a:lnTo>
                  <a:pt x="131" y="52"/>
                </a:lnTo>
                <a:lnTo>
                  <a:pt x="136" y="42"/>
                </a:lnTo>
                <a:lnTo>
                  <a:pt x="140" y="33"/>
                </a:lnTo>
                <a:lnTo>
                  <a:pt x="140" y="24"/>
                </a:lnTo>
                <a:lnTo>
                  <a:pt x="145" y="19"/>
                </a:lnTo>
                <a:lnTo>
                  <a:pt x="145" y="10"/>
                </a:lnTo>
                <a:lnTo>
                  <a:pt x="150" y="0"/>
                </a:lnTo>
                <a:lnTo>
                  <a:pt x="154" y="5"/>
                </a:lnTo>
                <a:lnTo>
                  <a:pt x="154" y="33"/>
                </a:lnTo>
                <a:lnTo>
                  <a:pt x="159" y="112"/>
                </a:lnTo>
                <a:lnTo>
                  <a:pt x="164" y="252"/>
                </a:lnTo>
                <a:lnTo>
                  <a:pt x="164" y="490"/>
                </a:lnTo>
                <a:lnTo>
                  <a:pt x="168" y="835"/>
                </a:lnTo>
                <a:lnTo>
                  <a:pt x="168" y="1059"/>
                </a:lnTo>
                <a:lnTo>
                  <a:pt x="173" y="1091"/>
                </a:lnTo>
                <a:lnTo>
                  <a:pt x="173" y="1138"/>
                </a:lnTo>
                <a:lnTo>
                  <a:pt x="173" y="1133"/>
                </a:lnTo>
                <a:lnTo>
                  <a:pt x="178" y="1133"/>
                </a:lnTo>
                <a:lnTo>
                  <a:pt x="182" y="1133"/>
                </a:lnTo>
                <a:lnTo>
                  <a:pt x="187" y="1133"/>
                </a:lnTo>
                <a:lnTo>
                  <a:pt x="192" y="1129"/>
                </a:lnTo>
                <a:lnTo>
                  <a:pt x="196" y="1129"/>
                </a:lnTo>
                <a:lnTo>
                  <a:pt x="201" y="1129"/>
                </a:lnTo>
                <a:lnTo>
                  <a:pt x="206" y="1129"/>
                </a:lnTo>
                <a:lnTo>
                  <a:pt x="210" y="1124"/>
                </a:lnTo>
                <a:lnTo>
                  <a:pt x="215" y="1124"/>
                </a:lnTo>
                <a:lnTo>
                  <a:pt x="220" y="1119"/>
                </a:lnTo>
                <a:lnTo>
                  <a:pt x="224" y="1119"/>
                </a:lnTo>
                <a:lnTo>
                  <a:pt x="229" y="1119"/>
                </a:lnTo>
                <a:lnTo>
                  <a:pt x="234" y="1119"/>
                </a:lnTo>
                <a:lnTo>
                  <a:pt x="238" y="1119"/>
                </a:lnTo>
                <a:lnTo>
                  <a:pt x="243" y="1119"/>
                </a:lnTo>
                <a:lnTo>
                  <a:pt x="248" y="1115"/>
                </a:lnTo>
                <a:lnTo>
                  <a:pt x="252" y="1115"/>
                </a:lnTo>
                <a:lnTo>
                  <a:pt x="257" y="1115"/>
                </a:lnTo>
                <a:lnTo>
                  <a:pt x="262" y="1119"/>
                </a:lnTo>
                <a:lnTo>
                  <a:pt x="262" y="1059"/>
                </a:lnTo>
                <a:lnTo>
                  <a:pt x="266" y="1003"/>
                </a:lnTo>
                <a:lnTo>
                  <a:pt x="266" y="947"/>
                </a:lnTo>
                <a:lnTo>
                  <a:pt x="271" y="891"/>
                </a:lnTo>
                <a:lnTo>
                  <a:pt x="276" y="839"/>
                </a:lnTo>
                <a:lnTo>
                  <a:pt x="280" y="844"/>
                </a:lnTo>
                <a:lnTo>
                  <a:pt x="285" y="844"/>
                </a:lnTo>
                <a:lnTo>
                  <a:pt x="290" y="844"/>
                </a:lnTo>
                <a:lnTo>
                  <a:pt x="294" y="844"/>
                </a:lnTo>
                <a:lnTo>
                  <a:pt x="299" y="844"/>
                </a:lnTo>
                <a:lnTo>
                  <a:pt x="304" y="844"/>
                </a:lnTo>
                <a:lnTo>
                  <a:pt x="308" y="844"/>
                </a:lnTo>
                <a:lnTo>
                  <a:pt x="313" y="839"/>
                </a:lnTo>
                <a:lnTo>
                  <a:pt x="318" y="839"/>
                </a:lnTo>
                <a:lnTo>
                  <a:pt x="322" y="839"/>
                </a:lnTo>
                <a:lnTo>
                  <a:pt x="327" y="839"/>
                </a:lnTo>
                <a:lnTo>
                  <a:pt x="332" y="835"/>
                </a:lnTo>
                <a:lnTo>
                  <a:pt x="336" y="835"/>
                </a:lnTo>
                <a:lnTo>
                  <a:pt x="341" y="830"/>
                </a:lnTo>
                <a:lnTo>
                  <a:pt x="346" y="825"/>
                </a:lnTo>
                <a:lnTo>
                  <a:pt x="350" y="825"/>
                </a:lnTo>
                <a:lnTo>
                  <a:pt x="355" y="821"/>
                </a:lnTo>
                <a:lnTo>
                  <a:pt x="360" y="821"/>
                </a:lnTo>
                <a:lnTo>
                  <a:pt x="364" y="816"/>
                </a:lnTo>
                <a:lnTo>
                  <a:pt x="369" y="811"/>
                </a:lnTo>
                <a:lnTo>
                  <a:pt x="374" y="811"/>
                </a:lnTo>
                <a:lnTo>
                  <a:pt x="379" y="811"/>
                </a:lnTo>
                <a:lnTo>
                  <a:pt x="383" y="807"/>
                </a:lnTo>
                <a:lnTo>
                  <a:pt x="388" y="807"/>
                </a:lnTo>
                <a:lnTo>
                  <a:pt x="393" y="807"/>
                </a:lnTo>
                <a:lnTo>
                  <a:pt x="397" y="807"/>
                </a:lnTo>
                <a:lnTo>
                  <a:pt x="402" y="807"/>
                </a:lnTo>
                <a:lnTo>
                  <a:pt x="407" y="802"/>
                </a:lnTo>
                <a:lnTo>
                  <a:pt x="411" y="802"/>
                </a:lnTo>
                <a:lnTo>
                  <a:pt x="416" y="802"/>
                </a:lnTo>
                <a:lnTo>
                  <a:pt x="421" y="802"/>
                </a:lnTo>
                <a:lnTo>
                  <a:pt x="425" y="802"/>
                </a:lnTo>
                <a:lnTo>
                  <a:pt x="430" y="802"/>
                </a:lnTo>
                <a:lnTo>
                  <a:pt x="435" y="802"/>
                </a:lnTo>
                <a:lnTo>
                  <a:pt x="439" y="797"/>
                </a:lnTo>
                <a:lnTo>
                  <a:pt x="444" y="797"/>
                </a:lnTo>
                <a:lnTo>
                  <a:pt x="449" y="797"/>
                </a:lnTo>
                <a:lnTo>
                  <a:pt x="453" y="797"/>
                </a:lnTo>
                <a:lnTo>
                  <a:pt x="458" y="797"/>
                </a:lnTo>
                <a:lnTo>
                  <a:pt x="463" y="793"/>
                </a:lnTo>
                <a:lnTo>
                  <a:pt x="467" y="793"/>
                </a:lnTo>
                <a:lnTo>
                  <a:pt x="472" y="793"/>
                </a:lnTo>
                <a:lnTo>
                  <a:pt x="477" y="788"/>
                </a:lnTo>
                <a:lnTo>
                  <a:pt x="481" y="788"/>
                </a:lnTo>
                <a:lnTo>
                  <a:pt x="486" y="788"/>
                </a:lnTo>
                <a:lnTo>
                  <a:pt x="491" y="784"/>
                </a:lnTo>
                <a:lnTo>
                  <a:pt x="495" y="784"/>
                </a:lnTo>
                <a:lnTo>
                  <a:pt x="500" y="784"/>
                </a:lnTo>
                <a:lnTo>
                  <a:pt x="505" y="779"/>
                </a:lnTo>
                <a:lnTo>
                  <a:pt x="509" y="779"/>
                </a:lnTo>
                <a:lnTo>
                  <a:pt x="514" y="779"/>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91" name="Freeform 831"/>
          <p:cNvSpPr>
            <a:spLocks/>
          </p:cNvSpPr>
          <p:nvPr/>
        </p:nvSpPr>
        <p:spPr bwMode="auto">
          <a:xfrm>
            <a:off x="3079943" y="5129213"/>
            <a:ext cx="868363" cy="569912"/>
          </a:xfrm>
          <a:custGeom>
            <a:avLst/>
            <a:gdLst/>
            <a:ahLst/>
            <a:cxnLst>
              <a:cxn ang="0">
                <a:pos x="9" y="107"/>
              </a:cxn>
              <a:cxn ang="0">
                <a:pos x="23" y="103"/>
              </a:cxn>
              <a:cxn ang="0">
                <a:pos x="37" y="93"/>
              </a:cxn>
              <a:cxn ang="0">
                <a:pos x="51" y="89"/>
              </a:cxn>
              <a:cxn ang="0">
                <a:pos x="65" y="84"/>
              </a:cxn>
              <a:cxn ang="0">
                <a:pos x="79" y="79"/>
              </a:cxn>
              <a:cxn ang="0">
                <a:pos x="93" y="75"/>
              </a:cxn>
              <a:cxn ang="0">
                <a:pos x="108" y="65"/>
              </a:cxn>
              <a:cxn ang="0">
                <a:pos x="122" y="61"/>
              </a:cxn>
              <a:cxn ang="0">
                <a:pos x="136" y="56"/>
              </a:cxn>
              <a:cxn ang="0">
                <a:pos x="150" y="51"/>
              </a:cxn>
              <a:cxn ang="0">
                <a:pos x="164" y="47"/>
              </a:cxn>
              <a:cxn ang="0">
                <a:pos x="178" y="42"/>
              </a:cxn>
              <a:cxn ang="0">
                <a:pos x="192" y="37"/>
              </a:cxn>
              <a:cxn ang="0">
                <a:pos x="206" y="33"/>
              </a:cxn>
              <a:cxn ang="0">
                <a:pos x="220" y="28"/>
              </a:cxn>
              <a:cxn ang="0">
                <a:pos x="234" y="23"/>
              </a:cxn>
              <a:cxn ang="0">
                <a:pos x="248" y="19"/>
              </a:cxn>
              <a:cxn ang="0">
                <a:pos x="262" y="19"/>
              </a:cxn>
              <a:cxn ang="0">
                <a:pos x="276" y="14"/>
              </a:cxn>
              <a:cxn ang="0">
                <a:pos x="290" y="9"/>
              </a:cxn>
              <a:cxn ang="0">
                <a:pos x="304" y="9"/>
              </a:cxn>
              <a:cxn ang="0">
                <a:pos x="318" y="5"/>
              </a:cxn>
              <a:cxn ang="0">
                <a:pos x="332" y="5"/>
              </a:cxn>
              <a:cxn ang="0">
                <a:pos x="346" y="5"/>
              </a:cxn>
              <a:cxn ang="0">
                <a:pos x="360" y="0"/>
              </a:cxn>
              <a:cxn ang="0">
                <a:pos x="374" y="0"/>
              </a:cxn>
              <a:cxn ang="0">
                <a:pos x="388" y="0"/>
              </a:cxn>
              <a:cxn ang="0">
                <a:pos x="402" y="5"/>
              </a:cxn>
              <a:cxn ang="0">
                <a:pos x="416" y="9"/>
              </a:cxn>
              <a:cxn ang="0">
                <a:pos x="430" y="19"/>
              </a:cxn>
              <a:cxn ang="0">
                <a:pos x="449" y="37"/>
              </a:cxn>
              <a:cxn ang="0">
                <a:pos x="463" y="56"/>
              </a:cxn>
              <a:cxn ang="0">
                <a:pos x="472" y="70"/>
              </a:cxn>
              <a:cxn ang="0">
                <a:pos x="486" y="79"/>
              </a:cxn>
              <a:cxn ang="0">
                <a:pos x="495" y="93"/>
              </a:cxn>
              <a:cxn ang="0">
                <a:pos x="505" y="112"/>
              </a:cxn>
              <a:cxn ang="0">
                <a:pos x="514" y="158"/>
              </a:cxn>
              <a:cxn ang="0">
                <a:pos x="519" y="200"/>
              </a:cxn>
              <a:cxn ang="0">
                <a:pos x="528" y="224"/>
              </a:cxn>
              <a:cxn ang="0">
                <a:pos x="537" y="275"/>
              </a:cxn>
              <a:cxn ang="0">
                <a:pos x="542" y="336"/>
              </a:cxn>
            </a:cxnLst>
            <a:rect l="0" t="0" r="r" b="b"/>
            <a:pathLst>
              <a:path w="547" h="359">
                <a:moveTo>
                  <a:pt x="0" y="112"/>
                </a:moveTo>
                <a:lnTo>
                  <a:pt x="5" y="107"/>
                </a:lnTo>
                <a:lnTo>
                  <a:pt x="9" y="107"/>
                </a:lnTo>
                <a:lnTo>
                  <a:pt x="14" y="103"/>
                </a:lnTo>
                <a:lnTo>
                  <a:pt x="19" y="103"/>
                </a:lnTo>
                <a:lnTo>
                  <a:pt x="23" y="103"/>
                </a:lnTo>
                <a:lnTo>
                  <a:pt x="28" y="98"/>
                </a:lnTo>
                <a:lnTo>
                  <a:pt x="33" y="98"/>
                </a:lnTo>
                <a:lnTo>
                  <a:pt x="37" y="93"/>
                </a:lnTo>
                <a:lnTo>
                  <a:pt x="42" y="93"/>
                </a:lnTo>
                <a:lnTo>
                  <a:pt x="47" y="93"/>
                </a:lnTo>
                <a:lnTo>
                  <a:pt x="51" y="89"/>
                </a:lnTo>
                <a:lnTo>
                  <a:pt x="56" y="89"/>
                </a:lnTo>
                <a:lnTo>
                  <a:pt x="61" y="84"/>
                </a:lnTo>
                <a:lnTo>
                  <a:pt x="65" y="84"/>
                </a:lnTo>
                <a:lnTo>
                  <a:pt x="70" y="84"/>
                </a:lnTo>
                <a:lnTo>
                  <a:pt x="75" y="79"/>
                </a:lnTo>
                <a:lnTo>
                  <a:pt x="79" y="79"/>
                </a:lnTo>
                <a:lnTo>
                  <a:pt x="84" y="75"/>
                </a:lnTo>
                <a:lnTo>
                  <a:pt x="89" y="75"/>
                </a:lnTo>
                <a:lnTo>
                  <a:pt x="93" y="75"/>
                </a:lnTo>
                <a:lnTo>
                  <a:pt x="98" y="70"/>
                </a:lnTo>
                <a:lnTo>
                  <a:pt x="103" y="70"/>
                </a:lnTo>
                <a:lnTo>
                  <a:pt x="108" y="65"/>
                </a:lnTo>
                <a:lnTo>
                  <a:pt x="112" y="65"/>
                </a:lnTo>
                <a:lnTo>
                  <a:pt x="117" y="65"/>
                </a:lnTo>
                <a:lnTo>
                  <a:pt x="122" y="61"/>
                </a:lnTo>
                <a:lnTo>
                  <a:pt x="126" y="61"/>
                </a:lnTo>
                <a:lnTo>
                  <a:pt x="131" y="56"/>
                </a:lnTo>
                <a:lnTo>
                  <a:pt x="136" y="56"/>
                </a:lnTo>
                <a:lnTo>
                  <a:pt x="140" y="56"/>
                </a:lnTo>
                <a:lnTo>
                  <a:pt x="145" y="51"/>
                </a:lnTo>
                <a:lnTo>
                  <a:pt x="150" y="51"/>
                </a:lnTo>
                <a:lnTo>
                  <a:pt x="154" y="47"/>
                </a:lnTo>
                <a:lnTo>
                  <a:pt x="159" y="47"/>
                </a:lnTo>
                <a:lnTo>
                  <a:pt x="164" y="47"/>
                </a:lnTo>
                <a:lnTo>
                  <a:pt x="168" y="42"/>
                </a:lnTo>
                <a:lnTo>
                  <a:pt x="173" y="42"/>
                </a:lnTo>
                <a:lnTo>
                  <a:pt x="178" y="42"/>
                </a:lnTo>
                <a:lnTo>
                  <a:pt x="182" y="37"/>
                </a:lnTo>
                <a:lnTo>
                  <a:pt x="187" y="37"/>
                </a:lnTo>
                <a:lnTo>
                  <a:pt x="192" y="37"/>
                </a:lnTo>
                <a:lnTo>
                  <a:pt x="196" y="33"/>
                </a:lnTo>
                <a:lnTo>
                  <a:pt x="201" y="33"/>
                </a:lnTo>
                <a:lnTo>
                  <a:pt x="206" y="33"/>
                </a:lnTo>
                <a:lnTo>
                  <a:pt x="210" y="28"/>
                </a:lnTo>
                <a:lnTo>
                  <a:pt x="215" y="28"/>
                </a:lnTo>
                <a:lnTo>
                  <a:pt x="220" y="28"/>
                </a:lnTo>
                <a:lnTo>
                  <a:pt x="224" y="23"/>
                </a:lnTo>
                <a:lnTo>
                  <a:pt x="229" y="23"/>
                </a:lnTo>
                <a:lnTo>
                  <a:pt x="234" y="23"/>
                </a:lnTo>
                <a:lnTo>
                  <a:pt x="238" y="23"/>
                </a:lnTo>
                <a:lnTo>
                  <a:pt x="243" y="19"/>
                </a:lnTo>
                <a:lnTo>
                  <a:pt x="248" y="19"/>
                </a:lnTo>
                <a:lnTo>
                  <a:pt x="252" y="19"/>
                </a:lnTo>
                <a:lnTo>
                  <a:pt x="257" y="19"/>
                </a:lnTo>
                <a:lnTo>
                  <a:pt x="262" y="19"/>
                </a:lnTo>
                <a:lnTo>
                  <a:pt x="266" y="14"/>
                </a:lnTo>
                <a:lnTo>
                  <a:pt x="271" y="14"/>
                </a:lnTo>
                <a:lnTo>
                  <a:pt x="276" y="14"/>
                </a:lnTo>
                <a:lnTo>
                  <a:pt x="280" y="14"/>
                </a:lnTo>
                <a:lnTo>
                  <a:pt x="285" y="9"/>
                </a:lnTo>
                <a:lnTo>
                  <a:pt x="290" y="9"/>
                </a:lnTo>
                <a:lnTo>
                  <a:pt x="294" y="9"/>
                </a:lnTo>
                <a:lnTo>
                  <a:pt x="299" y="9"/>
                </a:lnTo>
                <a:lnTo>
                  <a:pt x="304" y="9"/>
                </a:lnTo>
                <a:lnTo>
                  <a:pt x="308" y="5"/>
                </a:lnTo>
                <a:lnTo>
                  <a:pt x="313" y="5"/>
                </a:lnTo>
                <a:lnTo>
                  <a:pt x="318" y="5"/>
                </a:lnTo>
                <a:lnTo>
                  <a:pt x="322" y="5"/>
                </a:lnTo>
                <a:lnTo>
                  <a:pt x="327" y="5"/>
                </a:lnTo>
                <a:lnTo>
                  <a:pt x="332" y="5"/>
                </a:lnTo>
                <a:lnTo>
                  <a:pt x="337" y="5"/>
                </a:lnTo>
                <a:lnTo>
                  <a:pt x="341" y="5"/>
                </a:lnTo>
                <a:lnTo>
                  <a:pt x="346" y="5"/>
                </a:lnTo>
                <a:lnTo>
                  <a:pt x="351" y="5"/>
                </a:lnTo>
                <a:lnTo>
                  <a:pt x="355" y="0"/>
                </a:lnTo>
                <a:lnTo>
                  <a:pt x="360" y="0"/>
                </a:lnTo>
                <a:lnTo>
                  <a:pt x="365" y="0"/>
                </a:lnTo>
                <a:lnTo>
                  <a:pt x="369" y="0"/>
                </a:lnTo>
                <a:lnTo>
                  <a:pt x="374" y="0"/>
                </a:lnTo>
                <a:lnTo>
                  <a:pt x="379" y="0"/>
                </a:lnTo>
                <a:lnTo>
                  <a:pt x="383" y="0"/>
                </a:lnTo>
                <a:lnTo>
                  <a:pt x="388" y="0"/>
                </a:lnTo>
                <a:lnTo>
                  <a:pt x="393" y="0"/>
                </a:lnTo>
                <a:lnTo>
                  <a:pt x="397" y="5"/>
                </a:lnTo>
                <a:lnTo>
                  <a:pt x="402" y="5"/>
                </a:lnTo>
                <a:lnTo>
                  <a:pt x="407" y="5"/>
                </a:lnTo>
                <a:lnTo>
                  <a:pt x="411" y="9"/>
                </a:lnTo>
                <a:lnTo>
                  <a:pt x="416" y="9"/>
                </a:lnTo>
                <a:lnTo>
                  <a:pt x="421" y="14"/>
                </a:lnTo>
                <a:lnTo>
                  <a:pt x="425" y="14"/>
                </a:lnTo>
                <a:lnTo>
                  <a:pt x="430" y="19"/>
                </a:lnTo>
                <a:lnTo>
                  <a:pt x="435" y="23"/>
                </a:lnTo>
                <a:lnTo>
                  <a:pt x="439" y="28"/>
                </a:lnTo>
                <a:lnTo>
                  <a:pt x="449" y="37"/>
                </a:lnTo>
                <a:lnTo>
                  <a:pt x="449" y="42"/>
                </a:lnTo>
                <a:lnTo>
                  <a:pt x="453" y="47"/>
                </a:lnTo>
                <a:lnTo>
                  <a:pt x="463" y="56"/>
                </a:lnTo>
                <a:lnTo>
                  <a:pt x="463" y="61"/>
                </a:lnTo>
                <a:lnTo>
                  <a:pt x="467" y="65"/>
                </a:lnTo>
                <a:lnTo>
                  <a:pt x="472" y="70"/>
                </a:lnTo>
                <a:lnTo>
                  <a:pt x="477" y="75"/>
                </a:lnTo>
                <a:lnTo>
                  <a:pt x="481" y="75"/>
                </a:lnTo>
                <a:lnTo>
                  <a:pt x="486" y="79"/>
                </a:lnTo>
                <a:lnTo>
                  <a:pt x="491" y="84"/>
                </a:lnTo>
                <a:lnTo>
                  <a:pt x="495" y="89"/>
                </a:lnTo>
                <a:lnTo>
                  <a:pt x="495" y="93"/>
                </a:lnTo>
                <a:lnTo>
                  <a:pt x="500" y="98"/>
                </a:lnTo>
                <a:lnTo>
                  <a:pt x="500" y="107"/>
                </a:lnTo>
                <a:lnTo>
                  <a:pt x="505" y="112"/>
                </a:lnTo>
                <a:lnTo>
                  <a:pt x="509" y="126"/>
                </a:lnTo>
                <a:lnTo>
                  <a:pt x="509" y="140"/>
                </a:lnTo>
                <a:lnTo>
                  <a:pt x="514" y="158"/>
                </a:lnTo>
                <a:lnTo>
                  <a:pt x="514" y="172"/>
                </a:lnTo>
                <a:lnTo>
                  <a:pt x="519" y="191"/>
                </a:lnTo>
                <a:lnTo>
                  <a:pt x="519" y="200"/>
                </a:lnTo>
                <a:lnTo>
                  <a:pt x="523" y="210"/>
                </a:lnTo>
                <a:lnTo>
                  <a:pt x="523" y="214"/>
                </a:lnTo>
                <a:lnTo>
                  <a:pt x="528" y="224"/>
                </a:lnTo>
                <a:lnTo>
                  <a:pt x="528" y="233"/>
                </a:lnTo>
                <a:lnTo>
                  <a:pt x="533" y="256"/>
                </a:lnTo>
                <a:lnTo>
                  <a:pt x="537" y="275"/>
                </a:lnTo>
                <a:lnTo>
                  <a:pt x="537" y="298"/>
                </a:lnTo>
                <a:lnTo>
                  <a:pt x="542" y="317"/>
                </a:lnTo>
                <a:lnTo>
                  <a:pt x="542" y="336"/>
                </a:lnTo>
                <a:lnTo>
                  <a:pt x="547" y="350"/>
                </a:lnTo>
                <a:lnTo>
                  <a:pt x="547" y="359"/>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92" name="Freeform 832"/>
          <p:cNvSpPr>
            <a:spLocks/>
          </p:cNvSpPr>
          <p:nvPr/>
        </p:nvSpPr>
        <p:spPr bwMode="auto">
          <a:xfrm>
            <a:off x="3948305" y="4781550"/>
            <a:ext cx="1951038" cy="1014412"/>
          </a:xfrm>
          <a:custGeom>
            <a:avLst/>
            <a:gdLst/>
            <a:ahLst/>
            <a:cxnLst>
              <a:cxn ang="0">
                <a:pos x="4" y="587"/>
              </a:cxn>
              <a:cxn ang="0">
                <a:pos x="9" y="606"/>
              </a:cxn>
              <a:cxn ang="0">
                <a:pos x="14" y="620"/>
              </a:cxn>
              <a:cxn ang="0">
                <a:pos x="18" y="634"/>
              </a:cxn>
              <a:cxn ang="0">
                <a:pos x="33" y="639"/>
              </a:cxn>
              <a:cxn ang="0">
                <a:pos x="61" y="639"/>
              </a:cxn>
              <a:cxn ang="0">
                <a:pos x="84" y="639"/>
              </a:cxn>
              <a:cxn ang="0">
                <a:pos x="112" y="639"/>
              </a:cxn>
              <a:cxn ang="0">
                <a:pos x="135" y="639"/>
              </a:cxn>
              <a:cxn ang="0">
                <a:pos x="159" y="639"/>
              </a:cxn>
              <a:cxn ang="0">
                <a:pos x="187" y="639"/>
              </a:cxn>
              <a:cxn ang="0">
                <a:pos x="210" y="639"/>
              </a:cxn>
              <a:cxn ang="0">
                <a:pos x="238" y="639"/>
              </a:cxn>
              <a:cxn ang="0">
                <a:pos x="261" y="639"/>
              </a:cxn>
              <a:cxn ang="0">
                <a:pos x="290" y="639"/>
              </a:cxn>
              <a:cxn ang="0">
                <a:pos x="313" y="639"/>
              </a:cxn>
              <a:cxn ang="0">
                <a:pos x="336" y="639"/>
              </a:cxn>
              <a:cxn ang="0">
                <a:pos x="364" y="639"/>
              </a:cxn>
              <a:cxn ang="0">
                <a:pos x="388" y="639"/>
              </a:cxn>
              <a:cxn ang="0">
                <a:pos x="411" y="639"/>
              </a:cxn>
              <a:cxn ang="0">
                <a:pos x="439" y="639"/>
              </a:cxn>
              <a:cxn ang="0">
                <a:pos x="462" y="639"/>
              </a:cxn>
              <a:cxn ang="0">
                <a:pos x="490" y="639"/>
              </a:cxn>
              <a:cxn ang="0">
                <a:pos x="514" y="639"/>
              </a:cxn>
              <a:cxn ang="0">
                <a:pos x="537" y="639"/>
              </a:cxn>
              <a:cxn ang="0">
                <a:pos x="565" y="639"/>
              </a:cxn>
              <a:cxn ang="0">
                <a:pos x="589" y="639"/>
              </a:cxn>
              <a:cxn ang="0">
                <a:pos x="617" y="322"/>
              </a:cxn>
              <a:cxn ang="0">
                <a:pos x="640" y="280"/>
              </a:cxn>
              <a:cxn ang="0">
                <a:pos x="668" y="228"/>
              </a:cxn>
              <a:cxn ang="0">
                <a:pos x="691" y="196"/>
              </a:cxn>
              <a:cxn ang="0">
                <a:pos x="715" y="182"/>
              </a:cxn>
              <a:cxn ang="0">
                <a:pos x="743" y="168"/>
              </a:cxn>
              <a:cxn ang="0">
                <a:pos x="766" y="154"/>
              </a:cxn>
              <a:cxn ang="0">
                <a:pos x="794" y="144"/>
              </a:cxn>
              <a:cxn ang="0">
                <a:pos x="818" y="130"/>
              </a:cxn>
              <a:cxn ang="0">
                <a:pos x="841" y="116"/>
              </a:cxn>
              <a:cxn ang="0">
                <a:pos x="869" y="98"/>
              </a:cxn>
              <a:cxn ang="0">
                <a:pos x="892" y="74"/>
              </a:cxn>
              <a:cxn ang="0">
                <a:pos x="920" y="51"/>
              </a:cxn>
              <a:cxn ang="0">
                <a:pos x="944" y="18"/>
              </a:cxn>
              <a:cxn ang="0">
                <a:pos x="972" y="0"/>
              </a:cxn>
              <a:cxn ang="0">
                <a:pos x="995" y="14"/>
              </a:cxn>
              <a:cxn ang="0">
                <a:pos x="1019" y="28"/>
              </a:cxn>
              <a:cxn ang="0">
                <a:pos x="1047" y="625"/>
              </a:cxn>
              <a:cxn ang="0">
                <a:pos x="1061" y="639"/>
              </a:cxn>
              <a:cxn ang="0">
                <a:pos x="1093" y="639"/>
              </a:cxn>
              <a:cxn ang="0">
                <a:pos x="1145" y="639"/>
              </a:cxn>
              <a:cxn ang="0">
                <a:pos x="1196" y="639"/>
              </a:cxn>
              <a:cxn ang="0">
                <a:pos x="1229" y="639"/>
              </a:cxn>
            </a:cxnLst>
            <a:rect l="0" t="0" r="r" b="b"/>
            <a:pathLst>
              <a:path w="1229" h="639">
                <a:moveTo>
                  <a:pt x="0" y="578"/>
                </a:moveTo>
                <a:lnTo>
                  <a:pt x="4" y="587"/>
                </a:lnTo>
                <a:lnTo>
                  <a:pt x="4" y="597"/>
                </a:lnTo>
                <a:lnTo>
                  <a:pt x="9" y="606"/>
                </a:lnTo>
                <a:lnTo>
                  <a:pt x="14" y="615"/>
                </a:lnTo>
                <a:lnTo>
                  <a:pt x="14" y="620"/>
                </a:lnTo>
                <a:lnTo>
                  <a:pt x="18" y="629"/>
                </a:lnTo>
                <a:lnTo>
                  <a:pt x="18" y="634"/>
                </a:lnTo>
                <a:lnTo>
                  <a:pt x="23" y="639"/>
                </a:lnTo>
                <a:lnTo>
                  <a:pt x="33" y="639"/>
                </a:lnTo>
                <a:lnTo>
                  <a:pt x="47" y="639"/>
                </a:lnTo>
                <a:lnTo>
                  <a:pt x="61" y="639"/>
                </a:lnTo>
                <a:lnTo>
                  <a:pt x="70" y="639"/>
                </a:lnTo>
                <a:lnTo>
                  <a:pt x="84" y="639"/>
                </a:lnTo>
                <a:lnTo>
                  <a:pt x="98" y="639"/>
                </a:lnTo>
                <a:lnTo>
                  <a:pt x="112" y="639"/>
                </a:lnTo>
                <a:lnTo>
                  <a:pt x="121" y="639"/>
                </a:lnTo>
                <a:lnTo>
                  <a:pt x="135" y="639"/>
                </a:lnTo>
                <a:lnTo>
                  <a:pt x="149" y="639"/>
                </a:lnTo>
                <a:lnTo>
                  <a:pt x="159" y="639"/>
                </a:lnTo>
                <a:lnTo>
                  <a:pt x="173" y="639"/>
                </a:lnTo>
                <a:lnTo>
                  <a:pt x="187" y="639"/>
                </a:lnTo>
                <a:lnTo>
                  <a:pt x="196" y="639"/>
                </a:lnTo>
                <a:lnTo>
                  <a:pt x="210" y="639"/>
                </a:lnTo>
                <a:lnTo>
                  <a:pt x="224" y="639"/>
                </a:lnTo>
                <a:lnTo>
                  <a:pt x="238" y="639"/>
                </a:lnTo>
                <a:lnTo>
                  <a:pt x="247" y="639"/>
                </a:lnTo>
                <a:lnTo>
                  <a:pt x="261" y="639"/>
                </a:lnTo>
                <a:lnTo>
                  <a:pt x="276" y="639"/>
                </a:lnTo>
                <a:lnTo>
                  <a:pt x="290" y="639"/>
                </a:lnTo>
                <a:lnTo>
                  <a:pt x="299" y="639"/>
                </a:lnTo>
                <a:lnTo>
                  <a:pt x="313" y="639"/>
                </a:lnTo>
                <a:lnTo>
                  <a:pt x="327" y="639"/>
                </a:lnTo>
                <a:lnTo>
                  <a:pt x="336" y="639"/>
                </a:lnTo>
                <a:lnTo>
                  <a:pt x="350" y="639"/>
                </a:lnTo>
                <a:lnTo>
                  <a:pt x="364" y="639"/>
                </a:lnTo>
                <a:lnTo>
                  <a:pt x="374" y="639"/>
                </a:lnTo>
                <a:lnTo>
                  <a:pt x="388" y="639"/>
                </a:lnTo>
                <a:lnTo>
                  <a:pt x="402" y="639"/>
                </a:lnTo>
                <a:lnTo>
                  <a:pt x="411" y="639"/>
                </a:lnTo>
                <a:lnTo>
                  <a:pt x="425" y="639"/>
                </a:lnTo>
                <a:lnTo>
                  <a:pt x="439" y="639"/>
                </a:lnTo>
                <a:lnTo>
                  <a:pt x="453" y="639"/>
                </a:lnTo>
                <a:lnTo>
                  <a:pt x="462" y="639"/>
                </a:lnTo>
                <a:lnTo>
                  <a:pt x="476" y="639"/>
                </a:lnTo>
                <a:lnTo>
                  <a:pt x="490" y="639"/>
                </a:lnTo>
                <a:lnTo>
                  <a:pt x="500" y="639"/>
                </a:lnTo>
                <a:lnTo>
                  <a:pt x="514" y="639"/>
                </a:lnTo>
                <a:lnTo>
                  <a:pt x="528" y="639"/>
                </a:lnTo>
                <a:lnTo>
                  <a:pt x="537" y="639"/>
                </a:lnTo>
                <a:lnTo>
                  <a:pt x="551" y="639"/>
                </a:lnTo>
                <a:lnTo>
                  <a:pt x="565" y="639"/>
                </a:lnTo>
                <a:lnTo>
                  <a:pt x="579" y="639"/>
                </a:lnTo>
                <a:lnTo>
                  <a:pt x="589" y="639"/>
                </a:lnTo>
                <a:lnTo>
                  <a:pt x="603" y="340"/>
                </a:lnTo>
                <a:lnTo>
                  <a:pt x="617" y="322"/>
                </a:lnTo>
                <a:lnTo>
                  <a:pt x="626" y="303"/>
                </a:lnTo>
                <a:lnTo>
                  <a:pt x="640" y="280"/>
                </a:lnTo>
                <a:lnTo>
                  <a:pt x="654" y="252"/>
                </a:lnTo>
                <a:lnTo>
                  <a:pt x="668" y="228"/>
                </a:lnTo>
                <a:lnTo>
                  <a:pt x="677" y="205"/>
                </a:lnTo>
                <a:lnTo>
                  <a:pt x="691" y="196"/>
                </a:lnTo>
                <a:lnTo>
                  <a:pt x="705" y="186"/>
                </a:lnTo>
                <a:lnTo>
                  <a:pt x="715" y="182"/>
                </a:lnTo>
                <a:lnTo>
                  <a:pt x="729" y="172"/>
                </a:lnTo>
                <a:lnTo>
                  <a:pt x="743" y="168"/>
                </a:lnTo>
                <a:lnTo>
                  <a:pt x="752" y="158"/>
                </a:lnTo>
                <a:lnTo>
                  <a:pt x="766" y="154"/>
                </a:lnTo>
                <a:lnTo>
                  <a:pt x="780" y="149"/>
                </a:lnTo>
                <a:lnTo>
                  <a:pt x="794" y="144"/>
                </a:lnTo>
                <a:lnTo>
                  <a:pt x="804" y="140"/>
                </a:lnTo>
                <a:lnTo>
                  <a:pt x="818" y="130"/>
                </a:lnTo>
                <a:lnTo>
                  <a:pt x="832" y="121"/>
                </a:lnTo>
                <a:lnTo>
                  <a:pt x="841" y="116"/>
                </a:lnTo>
                <a:lnTo>
                  <a:pt x="855" y="107"/>
                </a:lnTo>
                <a:lnTo>
                  <a:pt x="869" y="98"/>
                </a:lnTo>
                <a:lnTo>
                  <a:pt x="883" y="88"/>
                </a:lnTo>
                <a:lnTo>
                  <a:pt x="892" y="74"/>
                </a:lnTo>
                <a:lnTo>
                  <a:pt x="906" y="65"/>
                </a:lnTo>
                <a:lnTo>
                  <a:pt x="920" y="51"/>
                </a:lnTo>
                <a:lnTo>
                  <a:pt x="930" y="32"/>
                </a:lnTo>
                <a:lnTo>
                  <a:pt x="944" y="18"/>
                </a:lnTo>
                <a:lnTo>
                  <a:pt x="958" y="9"/>
                </a:lnTo>
                <a:lnTo>
                  <a:pt x="972" y="0"/>
                </a:lnTo>
                <a:lnTo>
                  <a:pt x="981" y="5"/>
                </a:lnTo>
                <a:lnTo>
                  <a:pt x="995" y="14"/>
                </a:lnTo>
                <a:lnTo>
                  <a:pt x="1009" y="9"/>
                </a:lnTo>
                <a:lnTo>
                  <a:pt x="1019" y="28"/>
                </a:lnTo>
                <a:lnTo>
                  <a:pt x="1033" y="373"/>
                </a:lnTo>
                <a:lnTo>
                  <a:pt x="1047" y="625"/>
                </a:lnTo>
                <a:lnTo>
                  <a:pt x="1056" y="634"/>
                </a:lnTo>
                <a:lnTo>
                  <a:pt x="1061" y="639"/>
                </a:lnTo>
                <a:lnTo>
                  <a:pt x="1070" y="639"/>
                </a:lnTo>
                <a:lnTo>
                  <a:pt x="1093" y="639"/>
                </a:lnTo>
                <a:lnTo>
                  <a:pt x="1121" y="639"/>
                </a:lnTo>
                <a:lnTo>
                  <a:pt x="1145" y="639"/>
                </a:lnTo>
                <a:lnTo>
                  <a:pt x="1173" y="639"/>
                </a:lnTo>
                <a:lnTo>
                  <a:pt x="1196" y="639"/>
                </a:lnTo>
                <a:lnTo>
                  <a:pt x="1224" y="639"/>
                </a:lnTo>
                <a:lnTo>
                  <a:pt x="1229" y="639"/>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99" name="Rectangle 839"/>
          <p:cNvSpPr>
            <a:spLocks noChangeArrowheads="1"/>
          </p:cNvSpPr>
          <p:nvPr/>
        </p:nvSpPr>
        <p:spPr bwMode="auto">
          <a:xfrm>
            <a:off x="3049780" y="6430964"/>
            <a:ext cx="1327286"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a:solidFill>
                  <a:srgbClr val="000000"/>
                </a:solidFill>
                <a:latin typeface="Helvetica" charset="0"/>
              </a:rPr>
              <a:t>            Time - Sec            </a:t>
            </a:r>
            <a:endParaRPr lang="en-US">
              <a:latin typeface="Arial" pitchFamily="34" charset="0"/>
            </a:endParaRPr>
          </a:p>
        </p:txBody>
      </p:sp>
      <p:sp>
        <p:nvSpPr>
          <p:cNvPr id="67400" name="Rectangle 840"/>
          <p:cNvSpPr>
            <a:spLocks noChangeArrowheads="1"/>
          </p:cNvSpPr>
          <p:nvPr/>
        </p:nvSpPr>
        <p:spPr bwMode="auto">
          <a:xfrm>
            <a:off x="3127567" y="6553201"/>
            <a:ext cx="1070806"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dirty="0">
                <a:solidFill>
                  <a:srgbClr val="000000"/>
                </a:solidFill>
                <a:latin typeface="Helvetica" charset="0"/>
              </a:rPr>
              <a:t>Acceleration vs Time</a:t>
            </a:r>
            <a:endParaRPr lang="en-US" dirty="0">
              <a:latin typeface="Arial" pitchFamily="34" charset="0"/>
            </a:endParaRPr>
          </a:p>
        </p:txBody>
      </p:sp>
      <p:sp>
        <p:nvSpPr>
          <p:cNvPr id="67401" name="Rectangle 841"/>
          <p:cNvSpPr>
            <a:spLocks noChangeArrowheads="1"/>
          </p:cNvSpPr>
          <p:nvPr/>
        </p:nvSpPr>
        <p:spPr bwMode="auto">
          <a:xfrm rot="16200000">
            <a:off x="797601" y="4987733"/>
            <a:ext cx="884858"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r>
              <a:rPr lang="en-US" sz="900">
                <a:solidFill>
                  <a:srgbClr val="000000"/>
                </a:solidFill>
                <a:latin typeface="Helvetica" charset="0"/>
              </a:rPr>
              <a:t>Acceleration - Gs</a:t>
            </a:r>
            <a:endParaRPr lang="en-US">
              <a:latin typeface="Arial" pitchFamily="34" charset="0"/>
            </a:endParaRPr>
          </a:p>
        </p:txBody>
      </p:sp>
      <p:sp>
        <p:nvSpPr>
          <p:cNvPr id="6" name="TextBox 5"/>
          <p:cNvSpPr txBox="1"/>
          <p:nvPr/>
        </p:nvSpPr>
        <p:spPr>
          <a:xfrm>
            <a:off x="6311227" y="932926"/>
            <a:ext cx="4480022" cy="646331"/>
          </a:xfrm>
          <a:prstGeom prst="rect">
            <a:avLst/>
          </a:prstGeom>
          <a:noFill/>
        </p:spPr>
        <p:txBody>
          <a:bodyPr wrap="square" rtlCol="0">
            <a:spAutoFit/>
          </a:bodyPr>
          <a:lstStyle/>
          <a:p>
            <a:r>
              <a:rPr lang="en-US" dirty="0"/>
              <a:t>This is the velocity prediction for a 4-stage sounding rocket.  </a:t>
            </a:r>
          </a:p>
        </p:txBody>
      </p:sp>
      <p:grpSp>
        <p:nvGrpSpPr>
          <p:cNvPr id="9" name="Group 8"/>
          <p:cNvGrpSpPr/>
          <p:nvPr/>
        </p:nvGrpSpPr>
        <p:grpSpPr>
          <a:xfrm>
            <a:off x="1344806" y="3879852"/>
            <a:ext cx="9704193" cy="2668992"/>
            <a:chOff x="3703639" y="3879852"/>
            <a:chExt cx="9704193" cy="2668992"/>
          </a:xfrm>
        </p:grpSpPr>
        <p:grpSp>
          <p:nvGrpSpPr>
            <p:cNvPr id="3" name="Group 2"/>
            <p:cNvGrpSpPr/>
            <p:nvPr/>
          </p:nvGrpSpPr>
          <p:grpSpPr>
            <a:xfrm>
              <a:off x="3703639" y="3879852"/>
              <a:ext cx="4338637" cy="2300287"/>
              <a:chOff x="2179638" y="3879851"/>
              <a:chExt cx="4338637" cy="2300287"/>
            </a:xfrm>
          </p:grpSpPr>
          <p:sp>
            <p:nvSpPr>
              <p:cNvPr id="5" name="Rounded Rectangle 4"/>
              <p:cNvSpPr/>
              <p:nvPr/>
            </p:nvSpPr>
            <p:spPr bwMode="auto">
              <a:xfrm>
                <a:off x="2179638" y="4546601"/>
                <a:ext cx="533400" cy="1633537"/>
              </a:xfrm>
              <a:prstGeom prst="roundRect">
                <a:avLst/>
              </a:prstGeom>
              <a:noFill/>
              <a:ln w="38100">
                <a:solidFill>
                  <a:srgbClr val="00B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31" name="Rounded Rectangle 830"/>
              <p:cNvSpPr/>
              <p:nvPr/>
            </p:nvSpPr>
            <p:spPr bwMode="auto">
              <a:xfrm>
                <a:off x="3113088" y="3879851"/>
                <a:ext cx="349250" cy="2203450"/>
              </a:xfrm>
              <a:prstGeom prst="roundRect">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32" name="Rounded Rectangle 831"/>
              <p:cNvSpPr/>
              <p:nvPr/>
            </p:nvSpPr>
            <p:spPr bwMode="auto">
              <a:xfrm>
                <a:off x="3462338" y="4930776"/>
                <a:ext cx="1601788" cy="1058863"/>
              </a:xfrm>
              <a:prstGeom prst="roundRect">
                <a:avLst/>
              </a:prstGeom>
              <a:noFill/>
              <a:ln w="38100">
                <a:solidFill>
                  <a:srgbClr val="00B0F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33" name="Rounded Rectangle 832"/>
              <p:cNvSpPr/>
              <p:nvPr/>
            </p:nvSpPr>
            <p:spPr bwMode="auto">
              <a:xfrm>
                <a:off x="5548732" y="4402932"/>
                <a:ext cx="969543" cy="1633537"/>
              </a:xfrm>
              <a:prstGeom prst="roundRect">
                <a:avLst/>
              </a:prstGeom>
              <a:noFill/>
              <a:ln w="38100">
                <a:solidFill>
                  <a:schemeClr val="accent6">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grpSp>
        <p:sp>
          <p:nvSpPr>
            <p:cNvPr id="834" name="TextBox 833"/>
            <p:cNvSpPr txBox="1"/>
            <p:nvPr/>
          </p:nvSpPr>
          <p:spPr>
            <a:xfrm>
              <a:off x="8684345" y="3963521"/>
              <a:ext cx="4723487" cy="2585323"/>
            </a:xfrm>
            <a:prstGeom prst="rect">
              <a:avLst/>
            </a:prstGeom>
            <a:noFill/>
          </p:spPr>
          <p:txBody>
            <a:bodyPr wrap="square" rtlCol="0">
              <a:spAutoFit/>
            </a:bodyPr>
            <a:lstStyle/>
            <a:p>
              <a:r>
                <a:rPr lang="en-US" dirty="0"/>
                <a:t>This is the acceleration trace for the same rocket.  Notice that the first and second stage motors have very short burn times.  These motors are known as “boosters”.  The longer burning upper stage motors are known as “sustainers”.  Booster motors get the rocket moving quickly so aerodynamic stability can be achieved.</a:t>
              </a:r>
            </a:p>
            <a:p>
              <a:endParaRPr lang="en-US" dirty="0"/>
            </a:p>
          </p:txBody>
        </p:sp>
      </p:grpSp>
      <p:sp>
        <p:nvSpPr>
          <p:cNvPr id="7" name="Slide Number Placeholder 6"/>
          <p:cNvSpPr>
            <a:spLocks noGrp="1"/>
          </p:cNvSpPr>
          <p:nvPr>
            <p:ph type="sldNum" sz="quarter" idx="12"/>
          </p:nvPr>
        </p:nvSpPr>
        <p:spPr/>
        <p:txBody>
          <a:bodyPr/>
          <a:lstStyle/>
          <a:p>
            <a:fld id="{F9F6B30B-CB57-43A3-A176-F29CAAF84654}" type="slidenum">
              <a:rPr lang="en-US" smtClean="0"/>
              <a:t>47</a:t>
            </a:fld>
            <a:endParaRPr lang="en-US"/>
          </a:p>
        </p:txBody>
      </p:sp>
      <p:grpSp>
        <p:nvGrpSpPr>
          <p:cNvPr id="10" name="Group 9">
            <a:extLst>
              <a:ext uri="{FF2B5EF4-FFF2-40B4-BE49-F238E27FC236}">
                <a16:creationId xmlns:a16="http://schemas.microsoft.com/office/drawing/2014/main" id="{3D49465D-2CFD-4F24-BBEA-440DBB44C662}"/>
              </a:ext>
            </a:extLst>
          </p:cNvPr>
          <p:cNvGrpSpPr/>
          <p:nvPr/>
        </p:nvGrpSpPr>
        <p:grpSpPr>
          <a:xfrm>
            <a:off x="1171321" y="1268137"/>
            <a:ext cx="9619928" cy="2120098"/>
            <a:chOff x="1171321" y="1268137"/>
            <a:chExt cx="9619928" cy="2120098"/>
          </a:xfrm>
        </p:grpSpPr>
        <p:grpSp>
          <p:nvGrpSpPr>
            <p:cNvPr id="2" name="Group 1"/>
            <p:cNvGrpSpPr/>
            <p:nvPr/>
          </p:nvGrpSpPr>
          <p:grpSpPr>
            <a:xfrm>
              <a:off x="1171321" y="1268137"/>
              <a:ext cx="4217291" cy="2120098"/>
              <a:chOff x="2024639" y="1272197"/>
              <a:chExt cx="4217291" cy="2120098"/>
            </a:xfrm>
          </p:grpSpPr>
          <p:sp>
            <p:nvSpPr>
              <p:cNvPr id="4" name="Oval 3"/>
              <p:cNvSpPr/>
              <p:nvPr/>
            </p:nvSpPr>
            <p:spPr bwMode="auto">
              <a:xfrm rot="2745591">
                <a:off x="2249134" y="2863000"/>
                <a:ext cx="304800" cy="753790"/>
              </a:xfrm>
              <a:prstGeom prst="ellipse">
                <a:avLst/>
              </a:prstGeom>
              <a:noFill/>
              <a:ln w="38100">
                <a:solidFill>
                  <a:srgbClr val="00B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27" name="Oval 826"/>
              <p:cNvSpPr/>
              <p:nvPr/>
            </p:nvSpPr>
            <p:spPr bwMode="auto">
              <a:xfrm rot="2226747">
                <a:off x="3141461" y="2806567"/>
                <a:ext cx="304800" cy="517526"/>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28" name="Oval 827"/>
              <p:cNvSpPr/>
              <p:nvPr/>
            </p:nvSpPr>
            <p:spPr bwMode="auto">
              <a:xfrm rot="3413879">
                <a:off x="3988186" y="1628385"/>
                <a:ext cx="382304" cy="1779797"/>
              </a:xfrm>
              <a:prstGeom prst="ellipse">
                <a:avLst/>
              </a:prstGeom>
              <a:noFill/>
              <a:ln w="38100">
                <a:solidFill>
                  <a:srgbClr val="00B0F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829" name="Oval 828"/>
              <p:cNvSpPr/>
              <p:nvPr/>
            </p:nvSpPr>
            <p:spPr bwMode="auto">
              <a:xfrm rot="2559775">
                <a:off x="5869584" y="1272197"/>
                <a:ext cx="372346" cy="1286465"/>
              </a:xfrm>
              <a:prstGeom prst="ellipse">
                <a:avLst/>
              </a:prstGeom>
              <a:noFill/>
              <a:ln w="38100">
                <a:solidFill>
                  <a:schemeClr val="accent6">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grpSp>
        <p:sp>
          <p:nvSpPr>
            <p:cNvPr id="838" name="TextBox 837">
              <a:extLst>
                <a:ext uri="{FF2B5EF4-FFF2-40B4-BE49-F238E27FC236}">
                  <a16:creationId xmlns:a16="http://schemas.microsoft.com/office/drawing/2014/main" id="{D73D34F5-E535-4234-9FE4-272118CA55DF}"/>
                </a:ext>
              </a:extLst>
            </p:cNvPr>
            <p:cNvSpPr txBox="1"/>
            <p:nvPr/>
          </p:nvSpPr>
          <p:spPr>
            <a:xfrm>
              <a:off x="6311227" y="1704636"/>
              <a:ext cx="4480022" cy="1477328"/>
            </a:xfrm>
            <a:prstGeom prst="rect">
              <a:avLst/>
            </a:prstGeom>
            <a:noFill/>
          </p:spPr>
          <p:txBody>
            <a:bodyPr wrap="square" rtlCol="0">
              <a:spAutoFit/>
            </a:bodyPr>
            <a:lstStyle/>
            <a:p>
              <a:r>
                <a:rPr lang="en-US" dirty="0"/>
                <a:t>The vehicle accelerates during motor burn, then decelerates during coasting phase due to drag and gravity.  The rocket coasts between motor burns in order to reduce bending loads.</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7675" y="152400"/>
            <a:ext cx="8229600" cy="706437"/>
          </a:xfrm>
        </p:spPr>
        <p:txBody>
          <a:bodyPr>
            <a:normAutofit/>
          </a:bodyPr>
          <a:lstStyle/>
          <a:p>
            <a:r>
              <a:rPr lang="en-US" sz="3600" dirty="0"/>
              <a:t>Calculating Rocket Acceleration</a:t>
            </a:r>
          </a:p>
        </p:txBody>
      </p:sp>
      <p:sp>
        <p:nvSpPr>
          <p:cNvPr id="3" name="TextBox 2"/>
          <p:cNvSpPr txBox="1"/>
          <p:nvPr/>
        </p:nvSpPr>
        <p:spPr>
          <a:xfrm>
            <a:off x="2603612" y="1524000"/>
            <a:ext cx="5040560" cy="400110"/>
          </a:xfrm>
          <a:prstGeom prst="rect">
            <a:avLst/>
          </a:prstGeom>
          <a:noFill/>
        </p:spPr>
        <p:txBody>
          <a:bodyPr wrap="square" rtlCol="0">
            <a:spAutoFit/>
          </a:bodyPr>
          <a:lstStyle/>
          <a:p>
            <a:r>
              <a:rPr lang="en-US" sz="2000" b="1" dirty="0"/>
              <a:t>Force   =   Mass  x  Acceleration</a:t>
            </a:r>
          </a:p>
        </p:txBody>
      </p:sp>
      <p:sp>
        <p:nvSpPr>
          <p:cNvPr id="4" name="TextBox 3"/>
          <p:cNvSpPr txBox="1"/>
          <p:nvPr/>
        </p:nvSpPr>
        <p:spPr>
          <a:xfrm>
            <a:off x="7543800" y="2000157"/>
            <a:ext cx="3960440" cy="923330"/>
          </a:xfrm>
          <a:prstGeom prst="rect">
            <a:avLst/>
          </a:prstGeom>
          <a:noFill/>
        </p:spPr>
        <p:txBody>
          <a:bodyPr wrap="square" rtlCol="0">
            <a:spAutoFit/>
          </a:bodyPr>
          <a:lstStyle/>
          <a:p>
            <a:r>
              <a:rPr lang="en-US" dirty="0"/>
              <a:t>Forces at Play:	Thrust</a:t>
            </a:r>
          </a:p>
          <a:p>
            <a:r>
              <a:rPr lang="en-US" dirty="0"/>
              <a:t>		Gravity  (weight)</a:t>
            </a:r>
          </a:p>
          <a:p>
            <a:r>
              <a:rPr lang="en-US" dirty="0"/>
              <a:t>		Drag</a:t>
            </a:r>
          </a:p>
        </p:txBody>
      </p:sp>
      <p:sp>
        <p:nvSpPr>
          <p:cNvPr id="5" name="TextBox 4"/>
          <p:cNvSpPr txBox="1"/>
          <p:nvPr/>
        </p:nvSpPr>
        <p:spPr>
          <a:xfrm>
            <a:off x="2027548" y="3499248"/>
            <a:ext cx="8064896" cy="1015663"/>
          </a:xfrm>
          <a:prstGeom prst="rect">
            <a:avLst/>
          </a:prstGeom>
          <a:noFill/>
        </p:spPr>
        <p:txBody>
          <a:bodyPr wrap="square" rtlCol="0">
            <a:spAutoFit/>
          </a:bodyPr>
          <a:lstStyle/>
          <a:p>
            <a:r>
              <a:rPr lang="en-US" sz="2000" b="1" dirty="0"/>
              <a:t>                              (Thrust   -  Drag   -   ( Weight  x  Sin (Flt Path) )</a:t>
            </a:r>
          </a:p>
          <a:p>
            <a:r>
              <a:rPr lang="en-US" sz="2000" b="1" dirty="0"/>
              <a:t>Acceleration  =  --------------------------------------------------------------------</a:t>
            </a:r>
          </a:p>
          <a:p>
            <a:r>
              <a:rPr lang="en-US" sz="2000" b="1" dirty="0"/>
              <a:t>			                 Mass</a:t>
            </a:r>
          </a:p>
        </p:txBody>
      </p:sp>
      <p:sp>
        <p:nvSpPr>
          <p:cNvPr id="6" name="TextBox 5"/>
          <p:cNvSpPr txBox="1"/>
          <p:nvPr/>
        </p:nvSpPr>
        <p:spPr>
          <a:xfrm>
            <a:off x="3251684" y="4615283"/>
            <a:ext cx="5976664" cy="1200329"/>
          </a:xfrm>
          <a:prstGeom prst="rect">
            <a:avLst/>
          </a:prstGeom>
          <a:noFill/>
        </p:spPr>
        <p:txBody>
          <a:bodyPr wrap="square" rtlCol="0">
            <a:spAutoFit/>
          </a:bodyPr>
          <a:lstStyle/>
          <a:p>
            <a:pPr marL="346075" indent="-346075">
              <a:buFont typeface="Arial" pitchFamily="34" charset="0"/>
              <a:buChar char="•"/>
            </a:pPr>
            <a:r>
              <a:rPr lang="en-US" dirty="0"/>
              <a:t>Thrust (if it exists) is always positive</a:t>
            </a:r>
          </a:p>
          <a:p>
            <a:pPr marL="346075" indent="-346075">
              <a:buFont typeface="Arial" pitchFamily="34" charset="0"/>
              <a:buChar char="•"/>
            </a:pPr>
            <a:r>
              <a:rPr lang="en-US" dirty="0"/>
              <a:t>Drag is always negative</a:t>
            </a:r>
          </a:p>
          <a:p>
            <a:pPr marL="346075" indent="-346075">
              <a:buFont typeface="Arial" pitchFamily="34" charset="0"/>
              <a:buChar char="•"/>
            </a:pPr>
            <a:r>
              <a:rPr lang="en-US" dirty="0"/>
              <a:t>The effect of “weight” depends on whether the rocket is moving upwards or downwards</a:t>
            </a:r>
          </a:p>
        </p:txBody>
      </p:sp>
      <p:sp>
        <p:nvSpPr>
          <p:cNvPr id="7" name="TextBox 6"/>
          <p:cNvSpPr txBox="1"/>
          <p:nvPr/>
        </p:nvSpPr>
        <p:spPr>
          <a:xfrm>
            <a:off x="2603612" y="2203848"/>
            <a:ext cx="3960440" cy="1015663"/>
          </a:xfrm>
          <a:prstGeom prst="rect">
            <a:avLst/>
          </a:prstGeom>
          <a:noFill/>
        </p:spPr>
        <p:txBody>
          <a:bodyPr wrap="square" rtlCol="0">
            <a:spAutoFit/>
          </a:bodyPr>
          <a:lstStyle/>
          <a:p>
            <a:r>
              <a:rPr lang="en-US" sz="2000" b="1" dirty="0"/>
              <a:t>	                    Force	</a:t>
            </a:r>
          </a:p>
          <a:p>
            <a:r>
              <a:rPr lang="en-US" sz="2000" b="1" dirty="0"/>
              <a:t>Acceleration  =    ------------	</a:t>
            </a:r>
          </a:p>
          <a:p>
            <a:r>
              <a:rPr lang="en-US" sz="2000" b="1" dirty="0"/>
              <a:t>  	                    Mass</a:t>
            </a:r>
          </a:p>
        </p:txBody>
      </p:sp>
      <p:sp>
        <p:nvSpPr>
          <p:cNvPr id="8" name="Slide Number Placeholder 7"/>
          <p:cNvSpPr>
            <a:spLocks noGrp="1"/>
          </p:cNvSpPr>
          <p:nvPr>
            <p:ph type="sldNum" sz="quarter" idx="12"/>
          </p:nvPr>
        </p:nvSpPr>
        <p:spPr/>
        <p:txBody>
          <a:bodyPr/>
          <a:lstStyle/>
          <a:p>
            <a:fld id="{F9F6B30B-CB57-43A3-A176-F29CAAF84654}" type="slidenum">
              <a:rPr lang="en-US" smtClean="0"/>
              <a:t>48</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612" y="1524000"/>
            <a:ext cx="5040560" cy="400110"/>
          </a:xfrm>
          <a:prstGeom prst="rect">
            <a:avLst/>
          </a:prstGeom>
          <a:noFill/>
        </p:spPr>
        <p:txBody>
          <a:bodyPr wrap="square" rtlCol="0">
            <a:spAutoFit/>
          </a:bodyPr>
          <a:lstStyle/>
          <a:p>
            <a:r>
              <a:rPr lang="en-US" sz="2000" b="1" dirty="0"/>
              <a:t>Force   =   Mass  x  Acceleration</a:t>
            </a:r>
          </a:p>
        </p:txBody>
      </p:sp>
      <p:sp>
        <p:nvSpPr>
          <p:cNvPr id="5" name="TextBox 4"/>
          <p:cNvSpPr txBox="1"/>
          <p:nvPr/>
        </p:nvSpPr>
        <p:spPr>
          <a:xfrm>
            <a:off x="2027548" y="3499248"/>
            <a:ext cx="8064896" cy="1015663"/>
          </a:xfrm>
          <a:prstGeom prst="rect">
            <a:avLst/>
          </a:prstGeom>
          <a:noFill/>
        </p:spPr>
        <p:txBody>
          <a:bodyPr wrap="square" rtlCol="0">
            <a:spAutoFit/>
          </a:bodyPr>
          <a:lstStyle/>
          <a:p>
            <a:r>
              <a:rPr lang="en-US" sz="2000" b="1" dirty="0"/>
              <a:t>                              (</a:t>
            </a:r>
            <a:r>
              <a:rPr lang="en-US" sz="2000" b="1" dirty="0">
                <a:solidFill>
                  <a:srgbClr val="FF0000"/>
                </a:solidFill>
              </a:rPr>
              <a:t>Thrust</a:t>
            </a:r>
            <a:r>
              <a:rPr lang="en-US" sz="2000" b="1" dirty="0"/>
              <a:t>   -  Drag   -   ( Weight  x  Sin (Flt Path) )</a:t>
            </a:r>
          </a:p>
          <a:p>
            <a:r>
              <a:rPr lang="en-US" sz="2000" b="1" dirty="0"/>
              <a:t>Acceleration  =  --------------------------------------------------------------------</a:t>
            </a:r>
          </a:p>
          <a:p>
            <a:r>
              <a:rPr lang="en-US" sz="2000" b="1" dirty="0"/>
              <a:t>			                 Mass</a:t>
            </a:r>
          </a:p>
        </p:txBody>
      </p:sp>
      <p:sp>
        <p:nvSpPr>
          <p:cNvPr id="6" name="TextBox 5"/>
          <p:cNvSpPr txBox="1"/>
          <p:nvPr/>
        </p:nvSpPr>
        <p:spPr>
          <a:xfrm>
            <a:off x="3251684" y="4615283"/>
            <a:ext cx="5976664" cy="1200329"/>
          </a:xfrm>
          <a:prstGeom prst="rect">
            <a:avLst/>
          </a:prstGeom>
          <a:noFill/>
        </p:spPr>
        <p:txBody>
          <a:bodyPr wrap="square" rtlCol="0">
            <a:spAutoFit/>
          </a:bodyPr>
          <a:lstStyle/>
          <a:p>
            <a:pPr marL="346075" indent="-346075">
              <a:buFont typeface="Arial" pitchFamily="34" charset="0"/>
              <a:buChar char="•"/>
            </a:pPr>
            <a:r>
              <a:rPr lang="en-US" dirty="0">
                <a:solidFill>
                  <a:srgbClr val="FF0000"/>
                </a:solidFill>
              </a:rPr>
              <a:t>Thrust (if it exists) is always positive</a:t>
            </a:r>
          </a:p>
          <a:p>
            <a:pPr marL="346075" indent="-346075">
              <a:buFont typeface="Arial" pitchFamily="34" charset="0"/>
              <a:buChar char="•"/>
            </a:pPr>
            <a:r>
              <a:rPr lang="en-US" dirty="0"/>
              <a:t>Drag is always negative</a:t>
            </a:r>
          </a:p>
          <a:p>
            <a:pPr marL="346075" indent="-346075">
              <a:buFont typeface="Arial" pitchFamily="34" charset="0"/>
              <a:buChar char="•"/>
            </a:pPr>
            <a:r>
              <a:rPr lang="en-US" dirty="0"/>
              <a:t>The effect of “weight” depends on whether the rocket is moving upwards or downwards</a:t>
            </a:r>
          </a:p>
        </p:txBody>
      </p:sp>
      <p:sp>
        <p:nvSpPr>
          <p:cNvPr id="7" name="TextBox 6"/>
          <p:cNvSpPr txBox="1"/>
          <p:nvPr/>
        </p:nvSpPr>
        <p:spPr>
          <a:xfrm>
            <a:off x="2603612" y="2203848"/>
            <a:ext cx="3960440" cy="1015663"/>
          </a:xfrm>
          <a:prstGeom prst="rect">
            <a:avLst/>
          </a:prstGeom>
          <a:noFill/>
        </p:spPr>
        <p:txBody>
          <a:bodyPr wrap="square" rtlCol="0">
            <a:spAutoFit/>
          </a:bodyPr>
          <a:lstStyle/>
          <a:p>
            <a:r>
              <a:rPr lang="en-US" sz="2000" b="1" dirty="0"/>
              <a:t>	                    Force	</a:t>
            </a:r>
          </a:p>
          <a:p>
            <a:r>
              <a:rPr lang="en-US" sz="2000" b="1" dirty="0"/>
              <a:t>Acceleration  =    ------------	</a:t>
            </a:r>
          </a:p>
          <a:p>
            <a:r>
              <a:rPr lang="en-US" sz="2000" b="1" dirty="0"/>
              <a:t>  	                    Mass</a:t>
            </a:r>
          </a:p>
        </p:txBody>
      </p:sp>
      <p:sp>
        <p:nvSpPr>
          <p:cNvPr id="10" name="TextBox 9"/>
          <p:cNvSpPr txBox="1"/>
          <p:nvPr/>
        </p:nvSpPr>
        <p:spPr>
          <a:xfrm>
            <a:off x="7543800" y="2000157"/>
            <a:ext cx="3960440" cy="923330"/>
          </a:xfrm>
          <a:prstGeom prst="rect">
            <a:avLst/>
          </a:prstGeom>
          <a:noFill/>
        </p:spPr>
        <p:txBody>
          <a:bodyPr wrap="square" rtlCol="0">
            <a:spAutoFit/>
          </a:bodyPr>
          <a:lstStyle/>
          <a:p>
            <a:r>
              <a:rPr lang="en-US" dirty="0"/>
              <a:t>Forces at Play:	Thrust</a:t>
            </a:r>
          </a:p>
          <a:p>
            <a:r>
              <a:rPr lang="en-US" dirty="0"/>
              <a:t>		Gravity  (weight)</a:t>
            </a:r>
          </a:p>
          <a:p>
            <a:r>
              <a:rPr lang="en-US" dirty="0"/>
              <a:t>		Drag</a:t>
            </a:r>
          </a:p>
        </p:txBody>
      </p:sp>
      <p:sp>
        <p:nvSpPr>
          <p:cNvPr id="2" name="Slide Number Placeholder 1"/>
          <p:cNvSpPr>
            <a:spLocks noGrp="1"/>
          </p:cNvSpPr>
          <p:nvPr>
            <p:ph type="sldNum" sz="quarter" idx="12"/>
          </p:nvPr>
        </p:nvSpPr>
        <p:spPr/>
        <p:txBody>
          <a:bodyPr/>
          <a:lstStyle/>
          <a:p>
            <a:fld id="{F9F6B30B-CB57-43A3-A176-F29CAAF84654}" type="slidenum">
              <a:rPr lang="en-US" smtClean="0"/>
              <a:t>49</a:t>
            </a:fld>
            <a:endParaRPr lang="en-US"/>
          </a:p>
        </p:txBody>
      </p:sp>
      <p:sp>
        <p:nvSpPr>
          <p:cNvPr id="11" name="Title 1">
            <a:extLst>
              <a:ext uri="{FF2B5EF4-FFF2-40B4-BE49-F238E27FC236}">
                <a16:creationId xmlns:a16="http://schemas.microsoft.com/office/drawing/2014/main" id="{A423E840-EC8F-4014-BE3B-F31113D135F7}"/>
              </a:ext>
            </a:extLst>
          </p:cNvPr>
          <p:cNvSpPr txBox="1">
            <a:spLocks/>
          </p:cNvSpPr>
          <p:nvPr/>
        </p:nvSpPr>
        <p:spPr>
          <a:xfrm>
            <a:off x="1827675" y="152400"/>
            <a:ext cx="8229600" cy="7064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Calculating Rocket Acceleration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352800" y="4747583"/>
            <a:ext cx="1371600" cy="1700074"/>
          </a:xfrm>
          <a:custGeom>
            <a:avLst/>
            <a:gdLst>
              <a:gd name="connsiteX0" fmla="*/ 0 w 1447060"/>
              <a:gd name="connsiteY0" fmla="*/ 1717829 h 1744462"/>
              <a:gd name="connsiteX1" fmla="*/ 115410 w 1447060"/>
              <a:gd name="connsiteY1" fmla="*/ 1140781 h 1744462"/>
              <a:gd name="connsiteX2" fmla="*/ 337351 w 1447060"/>
              <a:gd name="connsiteY2" fmla="*/ 519344 h 1744462"/>
              <a:gd name="connsiteX3" fmla="*/ 594804 w 1447060"/>
              <a:gd name="connsiteY3" fmla="*/ 164237 h 1744462"/>
              <a:gd name="connsiteX4" fmla="*/ 949911 w 1447060"/>
              <a:gd name="connsiteY4" fmla="*/ 48827 h 1744462"/>
              <a:gd name="connsiteX5" fmla="*/ 1260629 w 1447060"/>
              <a:gd name="connsiteY5" fmla="*/ 84338 h 1744462"/>
              <a:gd name="connsiteX6" fmla="*/ 1376039 w 1447060"/>
              <a:gd name="connsiteY6" fmla="*/ 554854 h 1744462"/>
              <a:gd name="connsiteX7" fmla="*/ 1420427 w 1447060"/>
              <a:gd name="connsiteY7" fmla="*/ 1220680 h 1744462"/>
              <a:gd name="connsiteX8" fmla="*/ 1447060 w 1447060"/>
              <a:gd name="connsiteY8" fmla="*/ 1744462 h 1744462"/>
              <a:gd name="connsiteX0" fmla="*/ 0 w 1447060"/>
              <a:gd name="connsiteY0" fmla="*/ 1679113 h 1705746"/>
              <a:gd name="connsiteX1" fmla="*/ 115410 w 1447060"/>
              <a:gd name="connsiteY1" fmla="*/ 1102065 h 1705746"/>
              <a:gd name="connsiteX2" fmla="*/ 337351 w 1447060"/>
              <a:gd name="connsiteY2" fmla="*/ 480628 h 1705746"/>
              <a:gd name="connsiteX3" fmla="*/ 594804 w 1447060"/>
              <a:gd name="connsiteY3" fmla="*/ 125521 h 1705746"/>
              <a:gd name="connsiteX4" fmla="*/ 949911 w 1447060"/>
              <a:gd name="connsiteY4" fmla="*/ 10111 h 1705746"/>
              <a:gd name="connsiteX5" fmla="*/ 1219200 w 1447060"/>
              <a:gd name="connsiteY5" fmla="*/ 186185 h 1705746"/>
              <a:gd name="connsiteX6" fmla="*/ 1376039 w 1447060"/>
              <a:gd name="connsiteY6" fmla="*/ 516138 h 1705746"/>
              <a:gd name="connsiteX7" fmla="*/ 1420427 w 1447060"/>
              <a:gd name="connsiteY7" fmla="*/ 1181964 h 1705746"/>
              <a:gd name="connsiteX8" fmla="*/ 1447060 w 1447060"/>
              <a:gd name="connsiteY8" fmla="*/ 1705746 h 1705746"/>
              <a:gd name="connsiteX0" fmla="*/ 0 w 1447060"/>
              <a:gd name="connsiteY0" fmla="*/ 1679113 h 1705746"/>
              <a:gd name="connsiteX1" fmla="*/ 115410 w 1447060"/>
              <a:gd name="connsiteY1" fmla="*/ 1102065 h 1705746"/>
              <a:gd name="connsiteX2" fmla="*/ 337351 w 1447060"/>
              <a:gd name="connsiteY2" fmla="*/ 480628 h 1705746"/>
              <a:gd name="connsiteX3" fmla="*/ 594804 w 1447060"/>
              <a:gd name="connsiteY3" fmla="*/ 125521 h 1705746"/>
              <a:gd name="connsiteX4" fmla="*/ 949911 w 1447060"/>
              <a:gd name="connsiteY4" fmla="*/ 10111 h 1705746"/>
              <a:gd name="connsiteX5" fmla="*/ 1219200 w 1447060"/>
              <a:gd name="connsiteY5" fmla="*/ 186185 h 1705746"/>
              <a:gd name="connsiteX6" fmla="*/ 1295400 w 1447060"/>
              <a:gd name="connsiteY6" fmla="*/ 567185 h 1705746"/>
              <a:gd name="connsiteX7" fmla="*/ 1420427 w 1447060"/>
              <a:gd name="connsiteY7" fmla="*/ 1181964 h 1705746"/>
              <a:gd name="connsiteX8" fmla="*/ 1447060 w 1447060"/>
              <a:gd name="connsiteY8" fmla="*/ 1705746 h 1705746"/>
              <a:gd name="connsiteX0" fmla="*/ 0 w 1447060"/>
              <a:gd name="connsiteY0" fmla="*/ 1669002 h 1695635"/>
              <a:gd name="connsiteX1" fmla="*/ 115410 w 1447060"/>
              <a:gd name="connsiteY1" fmla="*/ 1091954 h 1695635"/>
              <a:gd name="connsiteX2" fmla="*/ 337351 w 1447060"/>
              <a:gd name="connsiteY2" fmla="*/ 470517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420427 w 1447060"/>
              <a:gd name="connsiteY7" fmla="*/ 1171853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420427 w 1447060"/>
              <a:gd name="connsiteY7" fmla="*/ 1171853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2192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1666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95400 w 1447060"/>
              <a:gd name="connsiteY6" fmla="*/ 557074 h 1695635"/>
              <a:gd name="connsiteX7" fmla="*/ 1371600 w 1447060"/>
              <a:gd name="connsiteY7" fmla="*/ 10142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19200 w 1447060"/>
              <a:gd name="connsiteY6" fmla="*/ 557074 h 1695635"/>
              <a:gd name="connsiteX7" fmla="*/ 1371600 w 1447060"/>
              <a:gd name="connsiteY7" fmla="*/ 1014274 h 1695635"/>
              <a:gd name="connsiteX8" fmla="*/ 1447060 w 1447060"/>
              <a:gd name="connsiteY8" fmla="*/ 1695635 h 1695635"/>
              <a:gd name="connsiteX0" fmla="*/ 0 w 1447060"/>
              <a:gd name="connsiteY0" fmla="*/ 1669002 h 1695635"/>
              <a:gd name="connsiteX1" fmla="*/ 115410 w 1447060"/>
              <a:gd name="connsiteY1" fmla="*/ 1091954 h 1695635"/>
              <a:gd name="connsiteX2" fmla="*/ 381000 w 1447060"/>
              <a:gd name="connsiteY2" fmla="*/ 557074 h 1695635"/>
              <a:gd name="connsiteX3" fmla="*/ 685800 w 1447060"/>
              <a:gd name="connsiteY3" fmla="*/ 176074 h 1695635"/>
              <a:gd name="connsiteX4" fmla="*/ 949911 w 1447060"/>
              <a:gd name="connsiteY4" fmla="*/ 0 h 1695635"/>
              <a:gd name="connsiteX5" fmla="*/ 1143000 w 1447060"/>
              <a:gd name="connsiteY5" fmla="*/ 176074 h 1695635"/>
              <a:gd name="connsiteX6" fmla="*/ 1219200 w 1447060"/>
              <a:gd name="connsiteY6" fmla="*/ 557074 h 1695635"/>
              <a:gd name="connsiteX7" fmla="*/ 1295400 w 1447060"/>
              <a:gd name="connsiteY7" fmla="*/ 1014274 h 1695635"/>
              <a:gd name="connsiteX8" fmla="*/ 1447060 w 1447060"/>
              <a:gd name="connsiteY8" fmla="*/ 1695635 h 1695635"/>
              <a:gd name="connsiteX0" fmla="*/ 0 w 1371600"/>
              <a:gd name="connsiteY0" fmla="*/ 1669002 h 1700074"/>
              <a:gd name="connsiteX1" fmla="*/ 115410 w 1371600"/>
              <a:gd name="connsiteY1" fmla="*/ 1091954 h 1700074"/>
              <a:gd name="connsiteX2" fmla="*/ 381000 w 1371600"/>
              <a:gd name="connsiteY2" fmla="*/ 557074 h 1700074"/>
              <a:gd name="connsiteX3" fmla="*/ 685800 w 1371600"/>
              <a:gd name="connsiteY3" fmla="*/ 176074 h 1700074"/>
              <a:gd name="connsiteX4" fmla="*/ 949911 w 1371600"/>
              <a:gd name="connsiteY4" fmla="*/ 0 h 1700074"/>
              <a:gd name="connsiteX5" fmla="*/ 1143000 w 1371600"/>
              <a:gd name="connsiteY5" fmla="*/ 176074 h 1700074"/>
              <a:gd name="connsiteX6" fmla="*/ 1219200 w 1371600"/>
              <a:gd name="connsiteY6" fmla="*/ 557074 h 1700074"/>
              <a:gd name="connsiteX7" fmla="*/ 1295400 w 1371600"/>
              <a:gd name="connsiteY7" fmla="*/ 1014274 h 1700074"/>
              <a:gd name="connsiteX8" fmla="*/ 1371600 w 1371600"/>
              <a:gd name="connsiteY8" fmla="*/ 1700074 h 1700074"/>
              <a:gd name="connsiteX0" fmla="*/ 0 w 1371600"/>
              <a:gd name="connsiteY0" fmla="*/ 1669002 h 1700074"/>
              <a:gd name="connsiteX1" fmla="*/ 115410 w 1371600"/>
              <a:gd name="connsiteY1" fmla="*/ 1091954 h 1700074"/>
              <a:gd name="connsiteX2" fmla="*/ 381000 w 1371600"/>
              <a:gd name="connsiteY2" fmla="*/ 557074 h 1700074"/>
              <a:gd name="connsiteX3" fmla="*/ 685800 w 1371600"/>
              <a:gd name="connsiteY3" fmla="*/ 176074 h 1700074"/>
              <a:gd name="connsiteX4" fmla="*/ 949911 w 1371600"/>
              <a:gd name="connsiteY4" fmla="*/ 0 h 1700074"/>
              <a:gd name="connsiteX5" fmla="*/ 1143000 w 1371600"/>
              <a:gd name="connsiteY5" fmla="*/ 176074 h 1700074"/>
              <a:gd name="connsiteX6" fmla="*/ 1231032 w 1371600"/>
              <a:gd name="connsiteY6" fmla="*/ 553625 h 1700074"/>
              <a:gd name="connsiteX7" fmla="*/ 1295400 w 1371600"/>
              <a:gd name="connsiteY7" fmla="*/ 1014274 h 1700074"/>
              <a:gd name="connsiteX8" fmla="*/ 1371600 w 1371600"/>
              <a:gd name="connsiteY8" fmla="*/ 1700074 h 1700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0" h="1700074">
                <a:moveTo>
                  <a:pt x="0" y="1669002"/>
                </a:moveTo>
                <a:cubicBezTo>
                  <a:pt x="29592" y="1480352"/>
                  <a:pt x="51910" y="1277275"/>
                  <a:pt x="115410" y="1091954"/>
                </a:cubicBezTo>
                <a:cubicBezTo>
                  <a:pt x="178910" y="906633"/>
                  <a:pt x="285935" y="709721"/>
                  <a:pt x="381000" y="557074"/>
                </a:cubicBezTo>
                <a:cubicBezTo>
                  <a:pt x="476065" y="404427"/>
                  <a:pt x="590982" y="268919"/>
                  <a:pt x="685800" y="176074"/>
                </a:cubicBezTo>
                <a:cubicBezTo>
                  <a:pt x="780618" y="83229"/>
                  <a:pt x="873711" y="0"/>
                  <a:pt x="949911" y="0"/>
                </a:cubicBezTo>
                <a:cubicBezTo>
                  <a:pt x="1026111" y="0"/>
                  <a:pt x="1096147" y="83803"/>
                  <a:pt x="1143000" y="176074"/>
                </a:cubicBezTo>
                <a:cubicBezTo>
                  <a:pt x="1189853" y="268345"/>
                  <a:pt x="1205632" y="413925"/>
                  <a:pt x="1231032" y="553625"/>
                </a:cubicBezTo>
                <a:cubicBezTo>
                  <a:pt x="1256432" y="693325"/>
                  <a:pt x="1271972" y="823199"/>
                  <a:pt x="1295400" y="1014274"/>
                </a:cubicBezTo>
                <a:cubicBezTo>
                  <a:pt x="1318828" y="1205349"/>
                  <a:pt x="1364202" y="1537317"/>
                  <a:pt x="1371600" y="1700074"/>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063552" y="2672916"/>
            <a:ext cx="1975048" cy="369332"/>
          </a:xfrm>
          <a:prstGeom prst="rect">
            <a:avLst/>
          </a:prstGeom>
          <a:noFill/>
        </p:spPr>
        <p:txBody>
          <a:bodyPr wrap="square" rtlCol="0">
            <a:spAutoFit/>
          </a:bodyPr>
          <a:lstStyle/>
          <a:p>
            <a:r>
              <a:rPr lang="en-US" dirty="0"/>
              <a:t>No Atmosphere</a:t>
            </a:r>
          </a:p>
        </p:txBody>
      </p:sp>
      <p:sp>
        <p:nvSpPr>
          <p:cNvPr id="11" name="TextBox 10"/>
          <p:cNvSpPr txBox="1"/>
          <p:nvPr/>
        </p:nvSpPr>
        <p:spPr>
          <a:xfrm>
            <a:off x="4835860" y="4653137"/>
            <a:ext cx="3901740" cy="1754326"/>
          </a:xfrm>
          <a:prstGeom prst="rect">
            <a:avLst/>
          </a:prstGeom>
          <a:noFill/>
        </p:spPr>
        <p:txBody>
          <a:bodyPr wrap="square" rtlCol="0">
            <a:spAutoFit/>
          </a:bodyPr>
          <a:lstStyle/>
          <a:p>
            <a:r>
              <a:rPr lang="en-US" dirty="0"/>
              <a:t>A model rocket stays in the atmosphere and is always under the influence of drag.  The drag decreases the horizontal velocity (as well as the vertical velocity) and the flight path becomes “squished”</a:t>
            </a:r>
          </a:p>
        </p:txBody>
      </p:sp>
      <p:sp>
        <p:nvSpPr>
          <p:cNvPr id="12" name="TextBox 11"/>
          <p:cNvSpPr txBox="1"/>
          <p:nvPr/>
        </p:nvSpPr>
        <p:spPr>
          <a:xfrm>
            <a:off x="2027548" y="4617132"/>
            <a:ext cx="1630052" cy="369332"/>
          </a:xfrm>
          <a:prstGeom prst="rect">
            <a:avLst/>
          </a:prstGeom>
          <a:noFill/>
        </p:spPr>
        <p:txBody>
          <a:bodyPr wrap="square" rtlCol="0">
            <a:spAutoFit/>
          </a:bodyPr>
          <a:lstStyle/>
          <a:p>
            <a:r>
              <a:rPr lang="en-US" dirty="0"/>
              <a:t>Atmosphere</a:t>
            </a:r>
          </a:p>
        </p:txBody>
      </p:sp>
      <p:sp>
        <p:nvSpPr>
          <p:cNvPr id="10" name="TextBox 9"/>
          <p:cNvSpPr txBox="1"/>
          <p:nvPr/>
        </p:nvSpPr>
        <p:spPr>
          <a:xfrm>
            <a:off x="8219995" y="1630060"/>
            <a:ext cx="2844800" cy="1477328"/>
          </a:xfrm>
          <a:prstGeom prst="rect">
            <a:avLst/>
          </a:prstGeom>
          <a:noFill/>
        </p:spPr>
        <p:txBody>
          <a:bodyPr wrap="square" rtlCol="0">
            <a:spAutoFit/>
          </a:bodyPr>
          <a:lstStyle/>
          <a:p>
            <a:r>
              <a:rPr lang="en-US" dirty="0"/>
              <a:t>A NASA Sounding Rocket is outside the atmosphere for most of the flight, so the flight path is nearly parabolic.</a:t>
            </a:r>
          </a:p>
        </p:txBody>
      </p:sp>
      <p:sp>
        <p:nvSpPr>
          <p:cNvPr id="2" name="Slide Number Placeholder 1"/>
          <p:cNvSpPr>
            <a:spLocks noGrp="1"/>
          </p:cNvSpPr>
          <p:nvPr>
            <p:ph type="sldNum" sz="quarter" idx="12"/>
          </p:nvPr>
        </p:nvSpPr>
        <p:spPr/>
        <p:txBody>
          <a:bodyPr/>
          <a:lstStyle/>
          <a:p>
            <a:fld id="{F9F6B30B-CB57-43A3-A176-F29CAAF84654}" type="slidenum">
              <a:rPr lang="en-US" smtClean="0"/>
              <a:t>5</a:t>
            </a:fld>
            <a:endParaRPr lang="en-US"/>
          </a:p>
        </p:txBody>
      </p:sp>
      <p:cxnSp>
        <p:nvCxnSpPr>
          <p:cNvPr id="14" name="Straight Connector 13">
            <a:extLst>
              <a:ext uri="{FF2B5EF4-FFF2-40B4-BE49-F238E27FC236}">
                <a16:creationId xmlns:a16="http://schemas.microsoft.com/office/drawing/2014/main" id="{174E2E75-DD5D-4CC2-8376-9F9D9A714690}"/>
              </a:ext>
            </a:extLst>
          </p:cNvPr>
          <p:cNvCxnSpPr>
            <a:cxnSpLocks/>
          </p:cNvCxnSpPr>
          <p:nvPr/>
        </p:nvCxnSpPr>
        <p:spPr>
          <a:xfrm>
            <a:off x="2171564" y="4293096"/>
            <a:ext cx="6840761" cy="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6" name="Title 12">
            <a:extLst>
              <a:ext uri="{FF2B5EF4-FFF2-40B4-BE49-F238E27FC236}">
                <a16:creationId xmlns:a16="http://schemas.microsoft.com/office/drawing/2014/main" id="{095F1DF7-B2C3-425E-BC5C-F5973F7E2319}"/>
              </a:ext>
            </a:extLst>
          </p:cNvPr>
          <p:cNvSpPr txBox="1">
            <a:spLocks/>
          </p:cNvSpPr>
          <p:nvPr/>
        </p:nvSpPr>
        <p:spPr>
          <a:xfrm>
            <a:off x="1752600" y="175866"/>
            <a:ext cx="8229600" cy="7413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Shape of a Suborbital Trajectory</a:t>
            </a:r>
            <a:endParaRPr lang="en-US" sz="3600" dirty="0"/>
          </a:p>
        </p:txBody>
      </p:sp>
      <p:sp>
        <p:nvSpPr>
          <p:cNvPr id="17" name="TextBox 16">
            <a:extLst>
              <a:ext uri="{FF2B5EF4-FFF2-40B4-BE49-F238E27FC236}">
                <a16:creationId xmlns:a16="http://schemas.microsoft.com/office/drawing/2014/main" id="{9933EB70-8DBB-4230-9635-19AD47747689}"/>
              </a:ext>
            </a:extLst>
          </p:cNvPr>
          <p:cNvSpPr txBox="1"/>
          <p:nvPr/>
        </p:nvSpPr>
        <p:spPr>
          <a:xfrm>
            <a:off x="9116890" y="4108430"/>
            <a:ext cx="2441376" cy="646331"/>
          </a:xfrm>
          <a:prstGeom prst="rect">
            <a:avLst/>
          </a:prstGeom>
          <a:noFill/>
        </p:spPr>
        <p:txBody>
          <a:bodyPr wrap="square" rtlCol="0">
            <a:spAutoFit/>
          </a:bodyPr>
          <a:lstStyle/>
          <a:p>
            <a:r>
              <a:rPr lang="en-US" dirty="0"/>
              <a:t>“Boundary” of space</a:t>
            </a:r>
          </a:p>
          <a:p>
            <a:r>
              <a:rPr lang="en-US" dirty="0"/>
              <a:t>(~ 100 km)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612" y="1524000"/>
            <a:ext cx="5040560" cy="400110"/>
          </a:xfrm>
          <a:prstGeom prst="rect">
            <a:avLst/>
          </a:prstGeom>
          <a:noFill/>
        </p:spPr>
        <p:txBody>
          <a:bodyPr wrap="square" rtlCol="0">
            <a:spAutoFit/>
          </a:bodyPr>
          <a:lstStyle/>
          <a:p>
            <a:r>
              <a:rPr lang="en-US" sz="2000" b="1" dirty="0"/>
              <a:t>Force   =   Mass  x  Acceleration</a:t>
            </a:r>
          </a:p>
        </p:txBody>
      </p:sp>
      <p:sp>
        <p:nvSpPr>
          <p:cNvPr id="5" name="TextBox 4"/>
          <p:cNvSpPr txBox="1"/>
          <p:nvPr/>
        </p:nvSpPr>
        <p:spPr>
          <a:xfrm>
            <a:off x="2027548" y="3499248"/>
            <a:ext cx="8064896" cy="1015663"/>
          </a:xfrm>
          <a:prstGeom prst="rect">
            <a:avLst/>
          </a:prstGeom>
          <a:noFill/>
        </p:spPr>
        <p:txBody>
          <a:bodyPr wrap="square" rtlCol="0">
            <a:spAutoFit/>
          </a:bodyPr>
          <a:lstStyle/>
          <a:p>
            <a:r>
              <a:rPr lang="en-US" sz="2000" b="1" dirty="0"/>
              <a:t>                              (Thrust   -  </a:t>
            </a:r>
            <a:r>
              <a:rPr lang="en-US" sz="2000" b="1" dirty="0">
                <a:solidFill>
                  <a:srgbClr val="FF0000"/>
                </a:solidFill>
              </a:rPr>
              <a:t>Drag</a:t>
            </a:r>
            <a:r>
              <a:rPr lang="en-US" sz="2000" b="1" dirty="0"/>
              <a:t>   -   ( Weight  x  Sin (Flt Path) )</a:t>
            </a:r>
          </a:p>
          <a:p>
            <a:r>
              <a:rPr lang="en-US" sz="2000" b="1" dirty="0"/>
              <a:t>Acceleration  =  --------------------------------------------------------------------</a:t>
            </a:r>
          </a:p>
          <a:p>
            <a:r>
              <a:rPr lang="en-US" sz="2000" b="1" dirty="0"/>
              <a:t>			                 Mass</a:t>
            </a:r>
          </a:p>
        </p:txBody>
      </p:sp>
      <p:sp>
        <p:nvSpPr>
          <p:cNvPr id="6" name="TextBox 5"/>
          <p:cNvSpPr txBox="1"/>
          <p:nvPr/>
        </p:nvSpPr>
        <p:spPr>
          <a:xfrm>
            <a:off x="3251684" y="4615283"/>
            <a:ext cx="5976664" cy="1200329"/>
          </a:xfrm>
          <a:prstGeom prst="rect">
            <a:avLst/>
          </a:prstGeom>
          <a:noFill/>
        </p:spPr>
        <p:txBody>
          <a:bodyPr wrap="square" rtlCol="0">
            <a:spAutoFit/>
          </a:bodyPr>
          <a:lstStyle/>
          <a:p>
            <a:pPr marL="346075" indent="-346075">
              <a:buFont typeface="Arial" pitchFamily="34" charset="0"/>
              <a:buChar char="•"/>
            </a:pPr>
            <a:r>
              <a:rPr lang="en-US" dirty="0"/>
              <a:t>Thrust (if it exists) is always positive</a:t>
            </a:r>
          </a:p>
          <a:p>
            <a:pPr marL="346075" indent="-346075">
              <a:buFont typeface="Arial" pitchFamily="34" charset="0"/>
              <a:buChar char="•"/>
            </a:pPr>
            <a:r>
              <a:rPr lang="en-US" dirty="0">
                <a:solidFill>
                  <a:srgbClr val="FF0000"/>
                </a:solidFill>
              </a:rPr>
              <a:t>Drag is always negative</a:t>
            </a:r>
          </a:p>
          <a:p>
            <a:pPr marL="346075" indent="-346075">
              <a:buFont typeface="Arial" pitchFamily="34" charset="0"/>
              <a:buChar char="•"/>
            </a:pPr>
            <a:r>
              <a:rPr lang="en-US" dirty="0"/>
              <a:t>The effect of “weight” depends on whether the rocket is moving upwards or downwards</a:t>
            </a:r>
          </a:p>
        </p:txBody>
      </p:sp>
      <p:sp>
        <p:nvSpPr>
          <p:cNvPr id="7" name="TextBox 6"/>
          <p:cNvSpPr txBox="1"/>
          <p:nvPr/>
        </p:nvSpPr>
        <p:spPr>
          <a:xfrm>
            <a:off x="2603612" y="2203848"/>
            <a:ext cx="3960440" cy="1015663"/>
          </a:xfrm>
          <a:prstGeom prst="rect">
            <a:avLst/>
          </a:prstGeom>
          <a:noFill/>
        </p:spPr>
        <p:txBody>
          <a:bodyPr wrap="square" rtlCol="0">
            <a:spAutoFit/>
          </a:bodyPr>
          <a:lstStyle/>
          <a:p>
            <a:r>
              <a:rPr lang="en-US" sz="2000" b="1" dirty="0"/>
              <a:t>	                    Force	</a:t>
            </a:r>
          </a:p>
          <a:p>
            <a:r>
              <a:rPr lang="en-US" sz="2000" b="1" dirty="0"/>
              <a:t>Acceleration  =    -----------	</a:t>
            </a:r>
          </a:p>
          <a:p>
            <a:r>
              <a:rPr lang="en-US" sz="2000" b="1" dirty="0"/>
              <a:t>  	                    Mass</a:t>
            </a:r>
          </a:p>
        </p:txBody>
      </p:sp>
      <p:sp>
        <p:nvSpPr>
          <p:cNvPr id="10" name="TextBox 9"/>
          <p:cNvSpPr txBox="1"/>
          <p:nvPr/>
        </p:nvSpPr>
        <p:spPr>
          <a:xfrm>
            <a:off x="7543800" y="2000157"/>
            <a:ext cx="3960440" cy="923330"/>
          </a:xfrm>
          <a:prstGeom prst="rect">
            <a:avLst/>
          </a:prstGeom>
          <a:noFill/>
        </p:spPr>
        <p:txBody>
          <a:bodyPr wrap="square" rtlCol="0">
            <a:spAutoFit/>
          </a:bodyPr>
          <a:lstStyle/>
          <a:p>
            <a:r>
              <a:rPr lang="en-US" dirty="0"/>
              <a:t>Forces at Play:	Thrust</a:t>
            </a:r>
          </a:p>
          <a:p>
            <a:r>
              <a:rPr lang="en-US" dirty="0"/>
              <a:t>		Gravity  (weight)</a:t>
            </a:r>
          </a:p>
          <a:p>
            <a:r>
              <a:rPr lang="en-US" dirty="0"/>
              <a:t>		Drag</a:t>
            </a:r>
          </a:p>
        </p:txBody>
      </p:sp>
      <p:sp>
        <p:nvSpPr>
          <p:cNvPr id="2" name="Slide Number Placeholder 1"/>
          <p:cNvSpPr>
            <a:spLocks noGrp="1"/>
          </p:cNvSpPr>
          <p:nvPr>
            <p:ph type="sldNum" sz="quarter" idx="12"/>
          </p:nvPr>
        </p:nvSpPr>
        <p:spPr/>
        <p:txBody>
          <a:bodyPr/>
          <a:lstStyle/>
          <a:p>
            <a:fld id="{F9F6B30B-CB57-43A3-A176-F29CAAF84654}" type="slidenum">
              <a:rPr lang="en-US" smtClean="0"/>
              <a:t>50</a:t>
            </a:fld>
            <a:endParaRPr lang="en-US"/>
          </a:p>
        </p:txBody>
      </p:sp>
      <p:sp>
        <p:nvSpPr>
          <p:cNvPr id="11" name="Title 1">
            <a:extLst>
              <a:ext uri="{FF2B5EF4-FFF2-40B4-BE49-F238E27FC236}">
                <a16:creationId xmlns:a16="http://schemas.microsoft.com/office/drawing/2014/main" id="{856F2D20-EFEE-464E-9401-9AA53935B0F0}"/>
              </a:ext>
            </a:extLst>
          </p:cNvPr>
          <p:cNvSpPr txBox="1">
            <a:spLocks/>
          </p:cNvSpPr>
          <p:nvPr/>
        </p:nvSpPr>
        <p:spPr>
          <a:xfrm>
            <a:off x="1827675" y="152400"/>
            <a:ext cx="8229600" cy="7064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Calculating Rocket Acceleration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612" y="1524000"/>
            <a:ext cx="5040560" cy="400110"/>
          </a:xfrm>
          <a:prstGeom prst="rect">
            <a:avLst/>
          </a:prstGeom>
          <a:noFill/>
        </p:spPr>
        <p:txBody>
          <a:bodyPr wrap="square" rtlCol="0">
            <a:spAutoFit/>
          </a:bodyPr>
          <a:lstStyle/>
          <a:p>
            <a:r>
              <a:rPr lang="en-US" sz="2000" b="1" dirty="0"/>
              <a:t>Force   =   Mass  x  Acceleration</a:t>
            </a:r>
          </a:p>
        </p:txBody>
      </p:sp>
      <p:sp>
        <p:nvSpPr>
          <p:cNvPr id="5" name="TextBox 4"/>
          <p:cNvSpPr txBox="1"/>
          <p:nvPr/>
        </p:nvSpPr>
        <p:spPr>
          <a:xfrm>
            <a:off x="2027548" y="3499248"/>
            <a:ext cx="8064896" cy="1015663"/>
          </a:xfrm>
          <a:prstGeom prst="rect">
            <a:avLst/>
          </a:prstGeom>
          <a:noFill/>
        </p:spPr>
        <p:txBody>
          <a:bodyPr wrap="square" rtlCol="0">
            <a:spAutoFit/>
          </a:bodyPr>
          <a:lstStyle/>
          <a:p>
            <a:r>
              <a:rPr lang="en-US" sz="2000" b="1" dirty="0"/>
              <a:t>                              (Thrust   -  Drag   -   ( </a:t>
            </a:r>
            <a:r>
              <a:rPr lang="en-US" sz="2000" b="1" dirty="0">
                <a:solidFill>
                  <a:srgbClr val="FF0000"/>
                </a:solidFill>
              </a:rPr>
              <a:t>Weight</a:t>
            </a:r>
            <a:r>
              <a:rPr lang="en-US" sz="2000" b="1" dirty="0"/>
              <a:t>  x  Sin (Flt Path) )</a:t>
            </a:r>
          </a:p>
          <a:p>
            <a:r>
              <a:rPr lang="en-US" sz="2000" b="1" dirty="0"/>
              <a:t>Acceleration  =  --------------------------------------------------------------------</a:t>
            </a:r>
          </a:p>
          <a:p>
            <a:r>
              <a:rPr lang="en-US" sz="2000" b="1" dirty="0"/>
              <a:t>			                 Mass</a:t>
            </a:r>
          </a:p>
        </p:txBody>
      </p:sp>
      <p:sp>
        <p:nvSpPr>
          <p:cNvPr id="6" name="TextBox 5"/>
          <p:cNvSpPr txBox="1"/>
          <p:nvPr/>
        </p:nvSpPr>
        <p:spPr>
          <a:xfrm>
            <a:off x="3251684" y="4615283"/>
            <a:ext cx="5976664" cy="1200329"/>
          </a:xfrm>
          <a:prstGeom prst="rect">
            <a:avLst/>
          </a:prstGeom>
          <a:noFill/>
        </p:spPr>
        <p:txBody>
          <a:bodyPr wrap="square" rtlCol="0">
            <a:spAutoFit/>
          </a:bodyPr>
          <a:lstStyle/>
          <a:p>
            <a:pPr marL="346075" indent="-346075">
              <a:buFont typeface="Arial" pitchFamily="34" charset="0"/>
              <a:buChar char="•"/>
            </a:pPr>
            <a:r>
              <a:rPr lang="en-US" dirty="0"/>
              <a:t>Thrust (if it exists) is always positive</a:t>
            </a:r>
          </a:p>
          <a:p>
            <a:pPr marL="346075" indent="-346075">
              <a:buFont typeface="Arial" pitchFamily="34" charset="0"/>
              <a:buChar char="•"/>
            </a:pPr>
            <a:r>
              <a:rPr lang="en-US" dirty="0"/>
              <a:t>Drag is always negative</a:t>
            </a:r>
          </a:p>
          <a:p>
            <a:pPr marL="346075" indent="-346075">
              <a:buFont typeface="Arial" pitchFamily="34" charset="0"/>
              <a:buChar char="•"/>
            </a:pPr>
            <a:r>
              <a:rPr lang="en-US" dirty="0">
                <a:solidFill>
                  <a:srgbClr val="FF0000"/>
                </a:solidFill>
              </a:rPr>
              <a:t>The effect of “weight” depends on whether the rocket is moving upwards or downwards</a:t>
            </a:r>
          </a:p>
        </p:txBody>
      </p:sp>
      <p:sp>
        <p:nvSpPr>
          <p:cNvPr id="7" name="TextBox 6"/>
          <p:cNvSpPr txBox="1"/>
          <p:nvPr/>
        </p:nvSpPr>
        <p:spPr>
          <a:xfrm>
            <a:off x="2603612" y="2203848"/>
            <a:ext cx="3960440" cy="1015663"/>
          </a:xfrm>
          <a:prstGeom prst="rect">
            <a:avLst/>
          </a:prstGeom>
          <a:noFill/>
        </p:spPr>
        <p:txBody>
          <a:bodyPr wrap="square" rtlCol="0">
            <a:spAutoFit/>
          </a:bodyPr>
          <a:lstStyle/>
          <a:p>
            <a:r>
              <a:rPr lang="en-US" sz="2000" b="1" dirty="0"/>
              <a:t>	                    Force	</a:t>
            </a:r>
          </a:p>
          <a:p>
            <a:r>
              <a:rPr lang="en-US" sz="2000" b="1" dirty="0"/>
              <a:t>Acceleration  =    -----------	</a:t>
            </a:r>
          </a:p>
          <a:p>
            <a:r>
              <a:rPr lang="en-US" sz="2000" b="1" dirty="0"/>
              <a:t>  	                    Mass</a:t>
            </a:r>
          </a:p>
        </p:txBody>
      </p:sp>
      <p:sp>
        <p:nvSpPr>
          <p:cNvPr id="11" name="TextBox 10"/>
          <p:cNvSpPr txBox="1"/>
          <p:nvPr/>
        </p:nvSpPr>
        <p:spPr>
          <a:xfrm>
            <a:off x="7543800" y="2000157"/>
            <a:ext cx="3960440" cy="923330"/>
          </a:xfrm>
          <a:prstGeom prst="rect">
            <a:avLst/>
          </a:prstGeom>
          <a:noFill/>
        </p:spPr>
        <p:txBody>
          <a:bodyPr wrap="square" rtlCol="0">
            <a:spAutoFit/>
          </a:bodyPr>
          <a:lstStyle/>
          <a:p>
            <a:r>
              <a:rPr lang="en-US" dirty="0"/>
              <a:t>Forces at Play:	Thrust</a:t>
            </a:r>
          </a:p>
          <a:p>
            <a:r>
              <a:rPr lang="en-US" dirty="0"/>
              <a:t>		Gravity  (weight)</a:t>
            </a:r>
          </a:p>
          <a:p>
            <a:r>
              <a:rPr lang="en-US" dirty="0"/>
              <a:t>		Drag</a:t>
            </a:r>
          </a:p>
        </p:txBody>
      </p:sp>
      <p:sp>
        <p:nvSpPr>
          <p:cNvPr id="2" name="Slide Number Placeholder 1"/>
          <p:cNvSpPr>
            <a:spLocks noGrp="1"/>
          </p:cNvSpPr>
          <p:nvPr>
            <p:ph type="sldNum" sz="quarter" idx="12"/>
          </p:nvPr>
        </p:nvSpPr>
        <p:spPr/>
        <p:txBody>
          <a:bodyPr/>
          <a:lstStyle/>
          <a:p>
            <a:fld id="{F9F6B30B-CB57-43A3-A176-F29CAAF84654}" type="slidenum">
              <a:rPr lang="en-US" smtClean="0"/>
              <a:t>51</a:t>
            </a:fld>
            <a:endParaRPr lang="en-US"/>
          </a:p>
        </p:txBody>
      </p:sp>
      <p:sp>
        <p:nvSpPr>
          <p:cNvPr id="10" name="Title 1">
            <a:extLst>
              <a:ext uri="{FF2B5EF4-FFF2-40B4-BE49-F238E27FC236}">
                <a16:creationId xmlns:a16="http://schemas.microsoft.com/office/drawing/2014/main" id="{7DD5D08B-CB45-4588-959C-5C483E046EA0}"/>
              </a:ext>
            </a:extLst>
          </p:cNvPr>
          <p:cNvSpPr txBox="1">
            <a:spLocks/>
          </p:cNvSpPr>
          <p:nvPr/>
        </p:nvSpPr>
        <p:spPr>
          <a:xfrm>
            <a:off x="1827675" y="152400"/>
            <a:ext cx="8229600" cy="7064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Calculating Rocket Acceleration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612" y="1524000"/>
            <a:ext cx="5040560" cy="400110"/>
          </a:xfrm>
          <a:prstGeom prst="rect">
            <a:avLst/>
          </a:prstGeom>
          <a:noFill/>
        </p:spPr>
        <p:txBody>
          <a:bodyPr wrap="square" rtlCol="0">
            <a:spAutoFit/>
          </a:bodyPr>
          <a:lstStyle/>
          <a:p>
            <a:r>
              <a:rPr lang="en-US" sz="2000" b="1" dirty="0"/>
              <a:t>Force   =   Mass  x  Acceleration</a:t>
            </a:r>
          </a:p>
        </p:txBody>
      </p:sp>
      <p:sp>
        <p:nvSpPr>
          <p:cNvPr id="5" name="TextBox 4"/>
          <p:cNvSpPr txBox="1"/>
          <p:nvPr/>
        </p:nvSpPr>
        <p:spPr>
          <a:xfrm>
            <a:off x="2027548" y="3499248"/>
            <a:ext cx="8064896" cy="1015663"/>
          </a:xfrm>
          <a:prstGeom prst="rect">
            <a:avLst/>
          </a:prstGeom>
          <a:noFill/>
        </p:spPr>
        <p:txBody>
          <a:bodyPr wrap="square" rtlCol="0">
            <a:spAutoFit/>
          </a:bodyPr>
          <a:lstStyle/>
          <a:p>
            <a:r>
              <a:rPr lang="en-US" sz="2000" b="1" dirty="0"/>
              <a:t>                              (Thrust   -  Drag   -   ( </a:t>
            </a:r>
            <a:r>
              <a:rPr lang="en-US" sz="2000" b="1" dirty="0">
                <a:solidFill>
                  <a:srgbClr val="FF0000"/>
                </a:solidFill>
              </a:rPr>
              <a:t>Weight</a:t>
            </a:r>
            <a:r>
              <a:rPr lang="en-US" sz="2000" b="1" dirty="0"/>
              <a:t>  x  Sin (Flt Path) )</a:t>
            </a:r>
          </a:p>
          <a:p>
            <a:r>
              <a:rPr lang="en-US" sz="2000" b="1" dirty="0"/>
              <a:t>Acceleration  =  --------------------------------------------------------------------</a:t>
            </a:r>
          </a:p>
          <a:p>
            <a:r>
              <a:rPr lang="en-US" sz="2000" b="1" dirty="0"/>
              <a:t>			                 Mass</a:t>
            </a:r>
          </a:p>
        </p:txBody>
      </p:sp>
      <p:sp>
        <p:nvSpPr>
          <p:cNvPr id="6" name="TextBox 5"/>
          <p:cNvSpPr txBox="1"/>
          <p:nvPr/>
        </p:nvSpPr>
        <p:spPr>
          <a:xfrm>
            <a:off x="3251684" y="4615283"/>
            <a:ext cx="5976664" cy="1200329"/>
          </a:xfrm>
          <a:prstGeom prst="rect">
            <a:avLst/>
          </a:prstGeom>
          <a:noFill/>
        </p:spPr>
        <p:txBody>
          <a:bodyPr wrap="square" rtlCol="0">
            <a:spAutoFit/>
          </a:bodyPr>
          <a:lstStyle/>
          <a:p>
            <a:pPr marL="346075" indent="-346075">
              <a:buFont typeface="Arial" pitchFamily="34" charset="0"/>
              <a:buChar char="•"/>
            </a:pPr>
            <a:r>
              <a:rPr lang="en-US" dirty="0"/>
              <a:t>Thrust (if it exists) is always positive</a:t>
            </a:r>
          </a:p>
          <a:p>
            <a:pPr marL="346075" indent="-346075">
              <a:buFont typeface="Arial" pitchFamily="34" charset="0"/>
              <a:buChar char="•"/>
            </a:pPr>
            <a:r>
              <a:rPr lang="en-US" dirty="0"/>
              <a:t>Drag is always negative</a:t>
            </a:r>
          </a:p>
          <a:p>
            <a:pPr marL="346075" indent="-346075">
              <a:buFont typeface="Arial" pitchFamily="34" charset="0"/>
              <a:buChar char="•"/>
            </a:pPr>
            <a:r>
              <a:rPr lang="en-US" dirty="0">
                <a:solidFill>
                  <a:srgbClr val="FF0000"/>
                </a:solidFill>
              </a:rPr>
              <a:t>The effect of “weight” depends on whether the rocket is moving upwards or downwards</a:t>
            </a:r>
          </a:p>
        </p:txBody>
      </p:sp>
      <p:sp>
        <p:nvSpPr>
          <p:cNvPr id="7" name="TextBox 6"/>
          <p:cNvSpPr txBox="1"/>
          <p:nvPr/>
        </p:nvSpPr>
        <p:spPr>
          <a:xfrm>
            <a:off x="2603612" y="2203848"/>
            <a:ext cx="3960440" cy="1015663"/>
          </a:xfrm>
          <a:prstGeom prst="rect">
            <a:avLst/>
          </a:prstGeom>
          <a:noFill/>
        </p:spPr>
        <p:txBody>
          <a:bodyPr wrap="square" rtlCol="0">
            <a:spAutoFit/>
          </a:bodyPr>
          <a:lstStyle/>
          <a:p>
            <a:r>
              <a:rPr lang="en-US" sz="2000" b="1" dirty="0"/>
              <a:t>	                    Force	</a:t>
            </a:r>
          </a:p>
          <a:p>
            <a:r>
              <a:rPr lang="en-US" sz="2000" b="1" dirty="0"/>
              <a:t>Acceleration  =    -----------	</a:t>
            </a:r>
          </a:p>
          <a:p>
            <a:r>
              <a:rPr lang="en-US" sz="2000" b="1" dirty="0"/>
              <a:t>  	                    Mass</a:t>
            </a:r>
          </a:p>
        </p:txBody>
      </p:sp>
      <p:sp>
        <p:nvSpPr>
          <p:cNvPr id="4" name="Oval 3"/>
          <p:cNvSpPr/>
          <p:nvPr/>
        </p:nvSpPr>
        <p:spPr bwMode="auto">
          <a:xfrm>
            <a:off x="7890756" y="3371910"/>
            <a:ext cx="2015244" cy="6351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7543800" y="2000157"/>
            <a:ext cx="3960440" cy="923330"/>
          </a:xfrm>
          <a:prstGeom prst="rect">
            <a:avLst/>
          </a:prstGeom>
          <a:noFill/>
        </p:spPr>
        <p:txBody>
          <a:bodyPr wrap="square" rtlCol="0">
            <a:spAutoFit/>
          </a:bodyPr>
          <a:lstStyle/>
          <a:p>
            <a:r>
              <a:rPr lang="en-US" dirty="0"/>
              <a:t>Forces at Play:	Thrust</a:t>
            </a:r>
          </a:p>
          <a:p>
            <a:r>
              <a:rPr lang="en-US" dirty="0"/>
              <a:t>		Gravity  (weight)</a:t>
            </a:r>
          </a:p>
          <a:p>
            <a:r>
              <a:rPr lang="en-US" dirty="0"/>
              <a:t>		Drag</a:t>
            </a:r>
          </a:p>
        </p:txBody>
      </p:sp>
      <p:sp>
        <p:nvSpPr>
          <p:cNvPr id="2" name="Slide Number Placeholder 1"/>
          <p:cNvSpPr>
            <a:spLocks noGrp="1"/>
          </p:cNvSpPr>
          <p:nvPr>
            <p:ph type="sldNum" sz="quarter" idx="12"/>
          </p:nvPr>
        </p:nvSpPr>
        <p:spPr/>
        <p:txBody>
          <a:bodyPr/>
          <a:lstStyle/>
          <a:p>
            <a:fld id="{F9F6B30B-CB57-43A3-A176-F29CAAF84654}" type="slidenum">
              <a:rPr lang="en-US" smtClean="0"/>
              <a:t>52</a:t>
            </a:fld>
            <a:endParaRPr lang="en-US"/>
          </a:p>
        </p:txBody>
      </p:sp>
      <p:sp>
        <p:nvSpPr>
          <p:cNvPr id="11" name="Title 1">
            <a:extLst>
              <a:ext uri="{FF2B5EF4-FFF2-40B4-BE49-F238E27FC236}">
                <a16:creationId xmlns:a16="http://schemas.microsoft.com/office/drawing/2014/main" id="{D02336A9-4129-4AF3-885F-44760589DCF6}"/>
              </a:ext>
            </a:extLst>
          </p:cNvPr>
          <p:cNvSpPr txBox="1">
            <a:spLocks/>
          </p:cNvSpPr>
          <p:nvPr/>
        </p:nvSpPr>
        <p:spPr>
          <a:xfrm>
            <a:off x="1827675" y="152400"/>
            <a:ext cx="8229600" cy="7064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dirty="0"/>
              <a:t>Calculating Rocket Acceleration</a:t>
            </a:r>
          </a:p>
        </p:txBody>
      </p:sp>
    </p:spTree>
    <p:extLst>
      <p:ext uri="{BB962C8B-B14F-4D97-AF65-F5344CB8AC3E}">
        <p14:creationId xmlns:p14="http://schemas.microsoft.com/office/powerpoint/2010/main" val="9648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228600"/>
            <a:ext cx="8229600" cy="777875"/>
          </a:xfrm>
        </p:spPr>
        <p:txBody>
          <a:bodyPr>
            <a:normAutofit/>
          </a:bodyPr>
          <a:lstStyle/>
          <a:p>
            <a:r>
              <a:rPr lang="en-US" sz="3600" dirty="0"/>
              <a:t>Drag</a:t>
            </a:r>
          </a:p>
        </p:txBody>
      </p:sp>
      <p:sp>
        <p:nvSpPr>
          <p:cNvPr id="3" name="TextBox 2"/>
          <p:cNvSpPr txBox="1"/>
          <p:nvPr/>
        </p:nvSpPr>
        <p:spPr>
          <a:xfrm>
            <a:off x="1447800" y="1676400"/>
            <a:ext cx="9296400" cy="461665"/>
          </a:xfrm>
          <a:prstGeom prst="rect">
            <a:avLst/>
          </a:prstGeom>
          <a:noFill/>
        </p:spPr>
        <p:txBody>
          <a:bodyPr wrap="square" rtlCol="0">
            <a:spAutoFit/>
          </a:bodyPr>
          <a:lstStyle/>
          <a:p>
            <a:r>
              <a:rPr lang="en-US" sz="2400" b="1" dirty="0"/>
              <a:t>Drag  =   ½   x   Air Density  x   Velocity </a:t>
            </a:r>
            <a:r>
              <a:rPr lang="en-US" sz="2400" b="1" baseline="30000" dirty="0"/>
              <a:t>2</a:t>
            </a:r>
            <a:r>
              <a:rPr lang="en-US" sz="2400" b="1" dirty="0"/>
              <a:t>   x   </a:t>
            </a:r>
            <a:r>
              <a:rPr lang="en-US" sz="2400" b="1" dirty="0" err="1"/>
              <a:t>Cd</a:t>
            </a:r>
            <a:r>
              <a:rPr lang="en-US" sz="2400" b="1" dirty="0"/>
              <a:t>   x   Ref Area</a:t>
            </a:r>
          </a:p>
        </p:txBody>
      </p:sp>
      <p:sp>
        <p:nvSpPr>
          <p:cNvPr id="8" name="TextBox 7"/>
          <p:cNvSpPr txBox="1"/>
          <p:nvPr/>
        </p:nvSpPr>
        <p:spPr>
          <a:xfrm>
            <a:off x="1600200" y="2916569"/>
            <a:ext cx="9144000" cy="1569660"/>
          </a:xfrm>
          <a:prstGeom prst="rect">
            <a:avLst/>
          </a:prstGeom>
          <a:noFill/>
        </p:spPr>
        <p:txBody>
          <a:bodyPr wrap="square" rtlCol="0">
            <a:spAutoFit/>
          </a:bodyPr>
          <a:lstStyle/>
          <a:p>
            <a:r>
              <a:rPr lang="en-US" sz="2400" dirty="0"/>
              <a:t>The drag acting on the rocket is a function of its shape and size, as well as the air density, and velocity…</a:t>
            </a:r>
          </a:p>
          <a:p>
            <a:endParaRPr lang="en-US" sz="2400" dirty="0"/>
          </a:p>
          <a:p>
            <a:r>
              <a:rPr lang="en-US" sz="2400" dirty="0"/>
              <a:t>As the rocket speeds up, the drag acting on it increases.</a:t>
            </a:r>
          </a:p>
        </p:txBody>
      </p:sp>
      <p:sp>
        <p:nvSpPr>
          <p:cNvPr id="4" name="Slide Number Placeholder 3"/>
          <p:cNvSpPr>
            <a:spLocks noGrp="1"/>
          </p:cNvSpPr>
          <p:nvPr>
            <p:ph type="sldNum" sz="quarter" idx="12"/>
          </p:nvPr>
        </p:nvSpPr>
        <p:spPr/>
        <p:txBody>
          <a:bodyPr/>
          <a:lstStyle/>
          <a:p>
            <a:fld id="{F9F6B30B-CB57-43A3-A176-F29CAAF84654}" type="slidenum">
              <a:rPr lang="en-US" smtClean="0"/>
              <a:t>53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3" name="TextBox 2"/>
          <p:cNvSpPr txBox="1"/>
          <p:nvPr/>
        </p:nvSpPr>
        <p:spPr>
          <a:xfrm>
            <a:off x="762000" y="1905000"/>
            <a:ext cx="8726996" cy="1015663"/>
          </a:xfrm>
          <a:prstGeom prst="rect">
            <a:avLst/>
          </a:prstGeom>
          <a:noFill/>
        </p:spPr>
        <p:txBody>
          <a:bodyPr wrap="square" rtlCol="0">
            <a:spAutoFit/>
          </a:bodyPr>
          <a:lstStyle/>
          <a:p>
            <a:r>
              <a:rPr lang="en-US" sz="2000" b="1" dirty="0"/>
              <a:t>                                  ( Thrust   -  Drag   -   ( Weight  x  Sin (Flt Path) )</a:t>
            </a:r>
          </a:p>
          <a:p>
            <a:r>
              <a:rPr lang="en-US" sz="2000" b="1" dirty="0"/>
              <a:t>Acceleration    =     --------------------------------------------------------------------</a:t>
            </a:r>
          </a:p>
          <a:p>
            <a:r>
              <a:rPr lang="en-US" sz="2000" b="1" dirty="0"/>
              <a:t>			                          Mass</a:t>
            </a:r>
          </a:p>
        </p:txBody>
      </p:sp>
      <p:sp>
        <p:nvSpPr>
          <p:cNvPr id="6" name="TextBox 5"/>
          <p:cNvSpPr txBox="1"/>
          <p:nvPr/>
        </p:nvSpPr>
        <p:spPr>
          <a:xfrm>
            <a:off x="762000" y="3311356"/>
            <a:ext cx="6477000" cy="1015663"/>
          </a:xfrm>
          <a:prstGeom prst="rect">
            <a:avLst/>
          </a:prstGeom>
          <a:noFill/>
        </p:spPr>
        <p:txBody>
          <a:bodyPr wrap="square" rtlCol="0">
            <a:spAutoFit/>
          </a:bodyPr>
          <a:lstStyle/>
          <a:p>
            <a:r>
              <a:rPr lang="en-US" sz="2000" b="1" dirty="0"/>
              <a:t>                                  (  - Drag   -   ( - Weight ))</a:t>
            </a:r>
          </a:p>
          <a:p>
            <a:r>
              <a:rPr lang="en-US" sz="2000" b="1" dirty="0"/>
              <a:t>Acceleration    =     -----------------------------------</a:t>
            </a:r>
          </a:p>
          <a:p>
            <a:r>
              <a:rPr lang="en-US" sz="2000" b="1" dirty="0"/>
              <a:t>		                      Mass</a:t>
            </a:r>
          </a:p>
        </p:txBody>
      </p:sp>
      <p:sp>
        <p:nvSpPr>
          <p:cNvPr id="7" name="TextBox 6"/>
          <p:cNvSpPr txBox="1"/>
          <p:nvPr/>
        </p:nvSpPr>
        <p:spPr>
          <a:xfrm>
            <a:off x="762000" y="4766442"/>
            <a:ext cx="6781800" cy="1015663"/>
          </a:xfrm>
          <a:prstGeom prst="rect">
            <a:avLst/>
          </a:prstGeom>
          <a:noFill/>
        </p:spPr>
        <p:txBody>
          <a:bodyPr wrap="square" rtlCol="0">
            <a:spAutoFit/>
          </a:bodyPr>
          <a:lstStyle/>
          <a:p>
            <a:r>
              <a:rPr lang="en-US" sz="2000" b="1" dirty="0"/>
              <a:t>                                     (  - Drag   +   Weight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54</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3" name="TextBox 2"/>
          <p:cNvSpPr txBox="1"/>
          <p:nvPr/>
        </p:nvSpPr>
        <p:spPr>
          <a:xfrm>
            <a:off x="762000" y="1905000"/>
            <a:ext cx="8726996" cy="1015663"/>
          </a:xfrm>
          <a:prstGeom prst="rect">
            <a:avLst/>
          </a:prstGeom>
          <a:noFill/>
        </p:spPr>
        <p:txBody>
          <a:bodyPr wrap="square" rtlCol="0">
            <a:spAutoFit/>
          </a:bodyPr>
          <a:lstStyle/>
          <a:p>
            <a:r>
              <a:rPr lang="en-US" sz="2000" b="1" dirty="0"/>
              <a:t>                                  ( Thrust   -  Drag   -   ( Weight  x  Sin (Flt Path) )</a:t>
            </a:r>
          </a:p>
          <a:p>
            <a:r>
              <a:rPr lang="en-US" sz="2000" b="1" dirty="0"/>
              <a:t>Acceleration    =     --------------------------------------------------------------------</a:t>
            </a:r>
          </a:p>
          <a:p>
            <a:r>
              <a:rPr lang="en-US" sz="2000" b="1" dirty="0"/>
              <a:t>			                          Mass</a:t>
            </a:r>
          </a:p>
        </p:txBody>
      </p:sp>
      <p:sp>
        <p:nvSpPr>
          <p:cNvPr id="6" name="TextBox 5"/>
          <p:cNvSpPr txBox="1"/>
          <p:nvPr/>
        </p:nvSpPr>
        <p:spPr>
          <a:xfrm>
            <a:off x="762000" y="3311356"/>
            <a:ext cx="6477000" cy="1015663"/>
          </a:xfrm>
          <a:prstGeom prst="rect">
            <a:avLst/>
          </a:prstGeom>
          <a:noFill/>
        </p:spPr>
        <p:txBody>
          <a:bodyPr wrap="square" rtlCol="0">
            <a:spAutoFit/>
          </a:bodyPr>
          <a:lstStyle/>
          <a:p>
            <a:r>
              <a:rPr lang="en-US" sz="2000" b="1" dirty="0"/>
              <a:t>                                  (  - Drag   -   ( - Weight ))</a:t>
            </a:r>
          </a:p>
          <a:p>
            <a:r>
              <a:rPr lang="en-US" sz="2000" b="1" dirty="0"/>
              <a:t>Acceleration    =     -----------------------------------</a:t>
            </a:r>
          </a:p>
          <a:p>
            <a:r>
              <a:rPr lang="en-US" sz="2000" b="1" dirty="0"/>
              <a:t>		                      Mass</a:t>
            </a:r>
          </a:p>
        </p:txBody>
      </p:sp>
      <p:sp>
        <p:nvSpPr>
          <p:cNvPr id="7" name="TextBox 6"/>
          <p:cNvSpPr txBox="1"/>
          <p:nvPr/>
        </p:nvSpPr>
        <p:spPr>
          <a:xfrm>
            <a:off x="762000" y="4766442"/>
            <a:ext cx="6781800" cy="1015663"/>
          </a:xfrm>
          <a:prstGeom prst="rect">
            <a:avLst/>
          </a:prstGeom>
          <a:noFill/>
        </p:spPr>
        <p:txBody>
          <a:bodyPr wrap="square" rtlCol="0">
            <a:spAutoFit/>
          </a:bodyPr>
          <a:lstStyle/>
          <a:p>
            <a:r>
              <a:rPr lang="en-US" sz="2000" b="1" dirty="0"/>
              <a:t>                                     (  - Drag   +   Weight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55</a:t>
            </a:fld>
            <a:endParaRPr lang="en-US"/>
          </a:p>
        </p:txBody>
      </p:sp>
      <p:cxnSp>
        <p:nvCxnSpPr>
          <p:cNvPr id="8" name="Straight Connector 7">
            <a:extLst>
              <a:ext uri="{FF2B5EF4-FFF2-40B4-BE49-F238E27FC236}">
                <a16:creationId xmlns:a16="http://schemas.microsoft.com/office/drawing/2014/main" id="{C6F94075-A736-440D-9568-92E4F20706BD}"/>
              </a:ext>
            </a:extLst>
          </p:cNvPr>
          <p:cNvCxnSpPr>
            <a:cxnSpLocks/>
          </p:cNvCxnSpPr>
          <p:nvPr/>
        </p:nvCxnSpPr>
        <p:spPr>
          <a:xfrm flipV="1">
            <a:off x="3048000" y="1993776"/>
            <a:ext cx="1219200" cy="2922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D09BADB-430C-4595-AC92-FEA55A9C069C}"/>
              </a:ext>
            </a:extLst>
          </p:cNvPr>
          <p:cNvSpPr txBox="1"/>
          <p:nvPr/>
        </p:nvSpPr>
        <p:spPr>
          <a:xfrm>
            <a:off x="9296400" y="1905000"/>
            <a:ext cx="2590800" cy="923330"/>
          </a:xfrm>
          <a:prstGeom prst="rect">
            <a:avLst/>
          </a:prstGeom>
          <a:noFill/>
        </p:spPr>
        <p:txBody>
          <a:bodyPr wrap="square" rtlCol="0">
            <a:spAutoFit/>
          </a:bodyPr>
          <a:lstStyle/>
          <a:p>
            <a:r>
              <a:rPr lang="en-US" dirty="0"/>
              <a:t>This analysis assumes the rocket is coasting so thrust is zero.</a:t>
            </a:r>
          </a:p>
        </p:txBody>
      </p:sp>
    </p:spTree>
    <p:extLst>
      <p:ext uri="{BB962C8B-B14F-4D97-AF65-F5344CB8AC3E}">
        <p14:creationId xmlns:p14="http://schemas.microsoft.com/office/powerpoint/2010/main" val="398089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3" name="TextBox 2"/>
          <p:cNvSpPr txBox="1"/>
          <p:nvPr/>
        </p:nvSpPr>
        <p:spPr>
          <a:xfrm>
            <a:off x="762000" y="1905000"/>
            <a:ext cx="8726996" cy="1015663"/>
          </a:xfrm>
          <a:prstGeom prst="rect">
            <a:avLst/>
          </a:prstGeom>
          <a:noFill/>
        </p:spPr>
        <p:txBody>
          <a:bodyPr wrap="square" rtlCol="0">
            <a:spAutoFit/>
          </a:bodyPr>
          <a:lstStyle/>
          <a:p>
            <a:r>
              <a:rPr lang="en-US" sz="2000" b="1" dirty="0"/>
              <a:t>                                  ( Thrust   -  Drag   -   ( Weight  x  Sin (Flt Path) )</a:t>
            </a:r>
          </a:p>
          <a:p>
            <a:r>
              <a:rPr lang="en-US" sz="2000" b="1" dirty="0"/>
              <a:t>Acceleration    =     --------------------------------------------------------------------</a:t>
            </a:r>
          </a:p>
          <a:p>
            <a:r>
              <a:rPr lang="en-US" sz="2000" b="1" dirty="0"/>
              <a:t>			                          Mass</a:t>
            </a:r>
          </a:p>
        </p:txBody>
      </p:sp>
      <p:sp>
        <p:nvSpPr>
          <p:cNvPr id="6" name="TextBox 5"/>
          <p:cNvSpPr txBox="1"/>
          <p:nvPr/>
        </p:nvSpPr>
        <p:spPr>
          <a:xfrm>
            <a:off x="762000" y="3311356"/>
            <a:ext cx="6477000" cy="1015663"/>
          </a:xfrm>
          <a:prstGeom prst="rect">
            <a:avLst/>
          </a:prstGeom>
          <a:noFill/>
        </p:spPr>
        <p:txBody>
          <a:bodyPr wrap="square" rtlCol="0">
            <a:spAutoFit/>
          </a:bodyPr>
          <a:lstStyle/>
          <a:p>
            <a:r>
              <a:rPr lang="en-US" sz="2000" b="1" dirty="0"/>
              <a:t>                                  (  - Drag   -   ( - Weight ))</a:t>
            </a:r>
          </a:p>
          <a:p>
            <a:r>
              <a:rPr lang="en-US" sz="2000" b="1" dirty="0"/>
              <a:t>Acceleration    =     -----------------------------------</a:t>
            </a:r>
          </a:p>
          <a:p>
            <a:r>
              <a:rPr lang="en-US" sz="2000" b="1" dirty="0"/>
              <a:t>		                      Mass</a:t>
            </a:r>
          </a:p>
        </p:txBody>
      </p:sp>
      <p:sp>
        <p:nvSpPr>
          <p:cNvPr id="7" name="TextBox 6"/>
          <p:cNvSpPr txBox="1"/>
          <p:nvPr/>
        </p:nvSpPr>
        <p:spPr>
          <a:xfrm>
            <a:off x="762000" y="4766442"/>
            <a:ext cx="6781800" cy="1015663"/>
          </a:xfrm>
          <a:prstGeom prst="rect">
            <a:avLst/>
          </a:prstGeom>
          <a:noFill/>
        </p:spPr>
        <p:txBody>
          <a:bodyPr wrap="square" rtlCol="0">
            <a:spAutoFit/>
          </a:bodyPr>
          <a:lstStyle/>
          <a:p>
            <a:r>
              <a:rPr lang="en-US" sz="2000" b="1" dirty="0"/>
              <a:t>                                     (  - Drag   +   Weight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56</a:t>
            </a:fld>
            <a:endParaRPr lang="en-US"/>
          </a:p>
        </p:txBody>
      </p:sp>
      <p:cxnSp>
        <p:nvCxnSpPr>
          <p:cNvPr id="8" name="Straight Connector 7">
            <a:extLst>
              <a:ext uri="{FF2B5EF4-FFF2-40B4-BE49-F238E27FC236}">
                <a16:creationId xmlns:a16="http://schemas.microsoft.com/office/drawing/2014/main" id="{C6F94075-A736-440D-9568-92E4F20706BD}"/>
              </a:ext>
            </a:extLst>
          </p:cNvPr>
          <p:cNvCxnSpPr>
            <a:cxnSpLocks/>
          </p:cNvCxnSpPr>
          <p:nvPr/>
        </p:nvCxnSpPr>
        <p:spPr>
          <a:xfrm flipV="1">
            <a:off x="3048000" y="1993776"/>
            <a:ext cx="1219200" cy="2922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B0AB48-A9FB-4ABC-9779-0F3A7635CE81}"/>
              </a:ext>
            </a:extLst>
          </p:cNvPr>
          <p:cNvSpPr txBox="1"/>
          <p:nvPr/>
        </p:nvSpPr>
        <p:spPr>
          <a:xfrm>
            <a:off x="6832600" y="3429000"/>
            <a:ext cx="3810000" cy="923330"/>
          </a:xfrm>
          <a:prstGeom prst="rect">
            <a:avLst/>
          </a:prstGeom>
          <a:noFill/>
        </p:spPr>
        <p:txBody>
          <a:bodyPr wrap="square" rtlCol="0">
            <a:spAutoFit/>
          </a:bodyPr>
          <a:lstStyle/>
          <a:p>
            <a:r>
              <a:rPr lang="en-US" dirty="0"/>
              <a:t>We will assume the rocket is falling straight down towards the earth.  Sine (-90) =  - 1.0</a:t>
            </a:r>
          </a:p>
        </p:txBody>
      </p:sp>
      <p:sp>
        <p:nvSpPr>
          <p:cNvPr id="9" name="Oval 8">
            <a:extLst>
              <a:ext uri="{FF2B5EF4-FFF2-40B4-BE49-F238E27FC236}">
                <a16:creationId xmlns:a16="http://schemas.microsoft.com/office/drawing/2014/main" id="{BB61E863-C954-4CDB-9436-DDB37006DA13}"/>
              </a:ext>
            </a:extLst>
          </p:cNvPr>
          <p:cNvSpPr/>
          <p:nvPr/>
        </p:nvSpPr>
        <p:spPr bwMode="auto">
          <a:xfrm>
            <a:off x="6832600" y="1784204"/>
            <a:ext cx="2235200" cy="6351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11" name="Oval 10">
            <a:extLst>
              <a:ext uri="{FF2B5EF4-FFF2-40B4-BE49-F238E27FC236}">
                <a16:creationId xmlns:a16="http://schemas.microsoft.com/office/drawing/2014/main" id="{CFAD8733-8656-4EA3-8271-FBC512021831}"/>
              </a:ext>
            </a:extLst>
          </p:cNvPr>
          <p:cNvSpPr/>
          <p:nvPr/>
        </p:nvSpPr>
        <p:spPr bwMode="auto">
          <a:xfrm>
            <a:off x="4267740" y="3260219"/>
            <a:ext cx="2183321" cy="5589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33832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3" name="TextBox 2"/>
          <p:cNvSpPr txBox="1"/>
          <p:nvPr/>
        </p:nvSpPr>
        <p:spPr>
          <a:xfrm>
            <a:off x="762000" y="1905000"/>
            <a:ext cx="8726996" cy="1015663"/>
          </a:xfrm>
          <a:prstGeom prst="rect">
            <a:avLst/>
          </a:prstGeom>
          <a:noFill/>
        </p:spPr>
        <p:txBody>
          <a:bodyPr wrap="square" rtlCol="0">
            <a:spAutoFit/>
          </a:bodyPr>
          <a:lstStyle/>
          <a:p>
            <a:r>
              <a:rPr lang="en-US" sz="2000" b="1" dirty="0"/>
              <a:t>                                  ( Thrust   -  Drag   -   ( Weight  x  Sin (Flt Path) )</a:t>
            </a:r>
          </a:p>
          <a:p>
            <a:r>
              <a:rPr lang="en-US" sz="2000" b="1" dirty="0"/>
              <a:t>Acceleration    =     --------------------------------------------------------------------</a:t>
            </a:r>
          </a:p>
          <a:p>
            <a:r>
              <a:rPr lang="en-US" sz="2000" b="1" dirty="0"/>
              <a:t>			                          Mass</a:t>
            </a:r>
          </a:p>
        </p:txBody>
      </p:sp>
      <p:sp>
        <p:nvSpPr>
          <p:cNvPr id="6" name="TextBox 5"/>
          <p:cNvSpPr txBox="1"/>
          <p:nvPr/>
        </p:nvSpPr>
        <p:spPr>
          <a:xfrm>
            <a:off x="762000" y="3311356"/>
            <a:ext cx="6477000" cy="1015663"/>
          </a:xfrm>
          <a:prstGeom prst="rect">
            <a:avLst/>
          </a:prstGeom>
          <a:noFill/>
        </p:spPr>
        <p:txBody>
          <a:bodyPr wrap="square" rtlCol="0">
            <a:spAutoFit/>
          </a:bodyPr>
          <a:lstStyle/>
          <a:p>
            <a:r>
              <a:rPr lang="en-US" sz="2000" b="1" dirty="0"/>
              <a:t>                                  (  - Drag   -   ( - Weight ))</a:t>
            </a:r>
          </a:p>
          <a:p>
            <a:r>
              <a:rPr lang="en-US" sz="2000" b="1" dirty="0"/>
              <a:t>Acceleration    =     -----------------------------------</a:t>
            </a:r>
          </a:p>
          <a:p>
            <a:r>
              <a:rPr lang="en-US" sz="2000" b="1" dirty="0"/>
              <a:t>		                      Mass</a:t>
            </a:r>
          </a:p>
        </p:txBody>
      </p:sp>
      <p:sp>
        <p:nvSpPr>
          <p:cNvPr id="7" name="TextBox 6"/>
          <p:cNvSpPr txBox="1"/>
          <p:nvPr/>
        </p:nvSpPr>
        <p:spPr>
          <a:xfrm>
            <a:off x="762000" y="4766442"/>
            <a:ext cx="6781800" cy="1015663"/>
          </a:xfrm>
          <a:prstGeom prst="rect">
            <a:avLst/>
          </a:prstGeom>
          <a:noFill/>
        </p:spPr>
        <p:txBody>
          <a:bodyPr wrap="square" rtlCol="0">
            <a:spAutoFit/>
          </a:bodyPr>
          <a:lstStyle/>
          <a:p>
            <a:r>
              <a:rPr lang="en-US" sz="2000" b="1" dirty="0"/>
              <a:t>                                     (  - Drag   +   Weight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57</a:t>
            </a:fld>
            <a:endParaRPr lang="en-US"/>
          </a:p>
        </p:txBody>
      </p:sp>
      <p:cxnSp>
        <p:nvCxnSpPr>
          <p:cNvPr id="8" name="Straight Connector 7">
            <a:extLst>
              <a:ext uri="{FF2B5EF4-FFF2-40B4-BE49-F238E27FC236}">
                <a16:creationId xmlns:a16="http://schemas.microsoft.com/office/drawing/2014/main" id="{C6F94075-A736-440D-9568-92E4F20706BD}"/>
              </a:ext>
            </a:extLst>
          </p:cNvPr>
          <p:cNvCxnSpPr>
            <a:cxnSpLocks/>
          </p:cNvCxnSpPr>
          <p:nvPr/>
        </p:nvCxnSpPr>
        <p:spPr>
          <a:xfrm flipV="1">
            <a:off x="3048000" y="1993776"/>
            <a:ext cx="1219200" cy="2922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B0AB48-A9FB-4ABC-9779-0F3A7635CE81}"/>
              </a:ext>
            </a:extLst>
          </p:cNvPr>
          <p:cNvSpPr txBox="1"/>
          <p:nvPr/>
        </p:nvSpPr>
        <p:spPr>
          <a:xfrm>
            <a:off x="6832600" y="4858775"/>
            <a:ext cx="3810000" cy="646331"/>
          </a:xfrm>
          <a:prstGeom prst="rect">
            <a:avLst/>
          </a:prstGeom>
          <a:noFill/>
        </p:spPr>
        <p:txBody>
          <a:bodyPr wrap="square" rtlCol="0">
            <a:spAutoFit/>
          </a:bodyPr>
          <a:lstStyle/>
          <a:p>
            <a:r>
              <a:rPr lang="en-US" dirty="0"/>
              <a:t>A negative times a negative is a positive.</a:t>
            </a:r>
          </a:p>
        </p:txBody>
      </p:sp>
      <p:sp>
        <p:nvSpPr>
          <p:cNvPr id="11" name="Oval 10">
            <a:extLst>
              <a:ext uri="{FF2B5EF4-FFF2-40B4-BE49-F238E27FC236}">
                <a16:creationId xmlns:a16="http://schemas.microsoft.com/office/drawing/2014/main" id="{CFAD8733-8656-4EA3-8271-FBC512021831}"/>
              </a:ext>
            </a:extLst>
          </p:cNvPr>
          <p:cNvSpPr/>
          <p:nvPr/>
        </p:nvSpPr>
        <p:spPr bwMode="auto">
          <a:xfrm>
            <a:off x="4267740" y="3260219"/>
            <a:ext cx="2183321" cy="5589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12" name="Oval 11">
            <a:extLst>
              <a:ext uri="{FF2B5EF4-FFF2-40B4-BE49-F238E27FC236}">
                <a16:creationId xmlns:a16="http://schemas.microsoft.com/office/drawing/2014/main" id="{2DD70D84-BF47-416D-92F2-DB2104412CB9}"/>
              </a:ext>
            </a:extLst>
          </p:cNvPr>
          <p:cNvSpPr/>
          <p:nvPr/>
        </p:nvSpPr>
        <p:spPr bwMode="auto">
          <a:xfrm>
            <a:off x="4420140" y="4698832"/>
            <a:ext cx="2030921" cy="5589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2759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3" name="TextBox 2"/>
          <p:cNvSpPr txBox="1"/>
          <p:nvPr/>
        </p:nvSpPr>
        <p:spPr>
          <a:xfrm>
            <a:off x="762000" y="1905000"/>
            <a:ext cx="8726996" cy="1015663"/>
          </a:xfrm>
          <a:prstGeom prst="rect">
            <a:avLst/>
          </a:prstGeom>
          <a:noFill/>
        </p:spPr>
        <p:txBody>
          <a:bodyPr wrap="square" rtlCol="0">
            <a:spAutoFit/>
          </a:bodyPr>
          <a:lstStyle/>
          <a:p>
            <a:r>
              <a:rPr lang="en-US" sz="2000" b="1" dirty="0"/>
              <a:t>                                  ( Thrust   -  Drag   -   ( Weight  x  Sin (Flt Path) )</a:t>
            </a:r>
          </a:p>
          <a:p>
            <a:r>
              <a:rPr lang="en-US" sz="2000" b="1" dirty="0"/>
              <a:t>Acceleration    =     --------------------------------------------------------------------</a:t>
            </a:r>
          </a:p>
          <a:p>
            <a:r>
              <a:rPr lang="en-US" sz="2000" b="1" dirty="0"/>
              <a:t>			                          Mass</a:t>
            </a:r>
          </a:p>
        </p:txBody>
      </p:sp>
      <p:sp>
        <p:nvSpPr>
          <p:cNvPr id="6" name="TextBox 5"/>
          <p:cNvSpPr txBox="1"/>
          <p:nvPr/>
        </p:nvSpPr>
        <p:spPr>
          <a:xfrm>
            <a:off x="762000" y="3311356"/>
            <a:ext cx="6477000" cy="1015663"/>
          </a:xfrm>
          <a:prstGeom prst="rect">
            <a:avLst/>
          </a:prstGeom>
          <a:noFill/>
        </p:spPr>
        <p:txBody>
          <a:bodyPr wrap="square" rtlCol="0">
            <a:spAutoFit/>
          </a:bodyPr>
          <a:lstStyle/>
          <a:p>
            <a:r>
              <a:rPr lang="en-US" sz="2000" b="1" dirty="0"/>
              <a:t>                                  (  - Drag   -   ( - Weight ))</a:t>
            </a:r>
          </a:p>
          <a:p>
            <a:r>
              <a:rPr lang="en-US" sz="2000" b="1" dirty="0"/>
              <a:t>Acceleration    =     -----------------------------------</a:t>
            </a:r>
          </a:p>
          <a:p>
            <a:r>
              <a:rPr lang="en-US" sz="2000" b="1" dirty="0"/>
              <a:t>		                      Mass</a:t>
            </a:r>
          </a:p>
        </p:txBody>
      </p:sp>
      <p:sp>
        <p:nvSpPr>
          <p:cNvPr id="7" name="TextBox 6"/>
          <p:cNvSpPr txBox="1"/>
          <p:nvPr/>
        </p:nvSpPr>
        <p:spPr>
          <a:xfrm>
            <a:off x="762000" y="4766442"/>
            <a:ext cx="6781800" cy="1015663"/>
          </a:xfrm>
          <a:prstGeom prst="rect">
            <a:avLst/>
          </a:prstGeom>
          <a:noFill/>
        </p:spPr>
        <p:txBody>
          <a:bodyPr wrap="square" rtlCol="0">
            <a:spAutoFit/>
          </a:bodyPr>
          <a:lstStyle/>
          <a:p>
            <a:r>
              <a:rPr lang="en-US" sz="2000" b="1" dirty="0"/>
              <a:t>                                     (  - Drag   +   Weight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58</a:t>
            </a:fld>
            <a:endParaRPr lang="en-US"/>
          </a:p>
        </p:txBody>
      </p:sp>
      <p:cxnSp>
        <p:nvCxnSpPr>
          <p:cNvPr id="8" name="Straight Connector 7">
            <a:extLst>
              <a:ext uri="{FF2B5EF4-FFF2-40B4-BE49-F238E27FC236}">
                <a16:creationId xmlns:a16="http://schemas.microsoft.com/office/drawing/2014/main" id="{C6F94075-A736-440D-9568-92E4F20706BD}"/>
              </a:ext>
            </a:extLst>
          </p:cNvPr>
          <p:cNvCxnSpPr>
            <a:cxnSpLocks/>
          </p:cNvCxnSpPr>
          <p:nvPr/>
        </p:nvCxnSpPr>
        <p:spPr>
          <a:xfrm flipV="1">
            <a:off x="3048000" y="1993776"/>
            <a:ext cx="1219200" cy="2922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2DD70D84-BF47-416D-92F2-DB2104412CB9}"/>
              </a:ext>
            </a:extLst>
          </p:cNvPr>
          <p:cNvSpPr/>
          <p:nvPr/>
        </p:nvSpPr>
        <p:spPr bwMode="auto">
          <a:xfrm>
            <a:off x="2895600" y="4698832"/>
            <a:ext cx="3555461" cy="5589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13" name="TextBox 12">
            <a:extLst>
              <a:ext uri="{FF2B5EF4-FFF2-40B4-BE49-F238E27FC236}">
                <a16:creationId xmlns:a16="http://schemas.microsoft.com/office/drawing/2014/main" id="{FAD768FD-447B-4337-AB1E-CD7709E5CE23}"/>
              </a:ext>
            </a:extLst>
          </p:cNvPr>
          <p:cNvSpPr txBox="1"/>
          <p:nvPr/>
        </p:nvSpPr>
        <p:spPr>
          <a:xfrm>
            <a:off x="7239000" y="4378156"/>
            <a:ext cx="4226260" cy="1477328"/>
          </a:xfrm>
          <a:prstGeom prst="rect">
            <a:avLst/>
          </a:prstGeom>
          <a:noFill/>
        </p:spPr>
        <p:txBody>
          <a:bodyPr wrap="square" rtlCol="0">
            <a:spAutoFit/>
          </a:bodyPr>
          <a:lstStyle/>
          <a:p>
            <a:r>
              <a:rPr lang="en-US" dirty="0"/>
              <a:t>When </a:t>
            </a:r>
            <a:r>
              <a:rPr lang="en-US" b="1" dirty="0"/>
              <a:t>Drag</a:t>
            </a:r>
            <a:r>
              <a:rPr lang="en-US" dirty="0"/>
              <a:t> is equal to </a:t>
            </a:r>
            <a:r>
              <a:rPr lang="en-US" b="1" dirty="0"/>
              <a:t>Weight</a:t>
            </a:r>
            <a:r>
              <a:rPr lang="en-US" dirty="0"/>
              <a:t>, the numerator becomes zero.</a:t>
            </a:r>
          </a:p>
          <a:p>
            <a:endParaRPr lang="en-US" dirty="0"/>
          </a:p>
          <a:p>
            <a:r>
              <a:rPr lang="en-US" dirty="0"/>
              <a:t>When the numerator is zero, the acceleration is zero.</a:t>
            </a:r>
          </a:p>
        </p:txBody>
      </p:sp>
    </p:spTree>
    <p:extLst>
      <p:ext uri="{BB962C8B-B14F-4D97-AF65-F5344CB8AC3E}">
        <p14:creationId xmlns:p14="http://schemas.microsoft.com/office/powerpoint/2010/main" val="295100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28600"/>
            <a:ext cx="8229600" cy="777875"/>
          </a:xfrm>
        </p:spPr>
        <p:txBody>
          <a:bodyPr>
            <a:normAutofit/>
          </a:bodyPr>
          <a:lstStyle/>
          <a:p>
            <a:r>
              <a:rPr lang="en-US" sz="3600" dirty="0"/>
              <a:t>Terminal Velocity</a:t>
            </a:r>
          </a:p>
        </p:txBody>
      </p:sp>
      <p:sp>
        <p:nvSpPr>
          <p:cNvPr id="7" name="TextBox 6"/>
          <p:cNvSpPr txBox="1"/>
          <p:nvPr/>
        </p:nvSpPr>
        <p:spPr>
          <a:xfrm>
            <a:off x="762000" y="1988486"/>
            <a:ext cx="6781800" cy="1015663"/>
          </a:xfrm>
          <a:prstGeom prst="rect">
            <a:avLst/>
          </a:prstGeom>
          <a:noFill/>
        </p:spPr>
        <p:txBody>
          <a:bodyPr wrap="square" rtlCol="0">
            <a:spAutoFit/>
          </a:bodyPr>
          <a:lstStyle/>
          <a:p>
            <a:r>
              <a:rPr lang="en-US" sz="2000" b="1" dirty="0"/>
              <a:t>                                     (  - 5 </a:t>
            </a:r>
            <a:r>
              <a:rPr lang="en-US" sz="2000" b="1" dirty="0" err="1"/>
              <a:t>lbs</a:t>
            </a:r>
            <a:r>
              <a:rPr lang="en-US" sz="2000" b="1" dirty="0"/>
              <a:t>   +   5 </a:t>
            </a:r>
            <a:r>
              <a:rPr lang="en-US" sz="2000" b="1" dirty="0" err="1"/>
              <a:t>lbs</a:t>
            </a:r>
            <a:r>
              <a:rPr lang="en-US" sz="2000" b="1" dirty="0"/>
              <a:t> )</a:t>
            </a:r>
          </a:p>
          <a:p>
            <a:r>
              <a:rPr lang="en-US" sz="2000" b="1" dirty="0"/>
              <a:t>Acceleration    =     ------------------------------------</a:t>
            </a:r>
          </a:p>
          <a:p>
            <a:r>
              <a:rPr lang="en-US" sz="2000" b="1" dirty="0"/>
              <a:t>		                      Mass</a:t>
            </a:r>
          </a:p>
        </p:txBody>
      </p:sp>
      <p:sp>
        <p:nvSpPr>
          <p:cNvPr id="4" name="Slide Number Placeholder 3"/>
          <p:cNvSpPr>
            <a:spLocks noGrp="1"/>
          </p:cNvSpPr>
          <p:nvPr>
            <p:ph type="sldNum" sz="quarter" idx="12"/>
          </p:nvPr>
        </p:nvSpPr>
        <p:spPr/>
        <p:txBody>
          <a:bodyPr/>
          <a:lstStyle/>
          <a:p>
            <a:fld id="{F9F6B30B-CB57-43A3-A176-F29CAAF84654}" type="slidenum">
              <a:rPr lang="en-US" smtClean="0"/>
              <a:t>59</a:t>
            </a:fld>
            <a:endParaRPr lang="en-US"/>
          </a:p>
        </p:txBody>
      </p:sp>
      <p:sp>
        <p:nvSpPr>
          <p:cNvPr id="12" name="Oval 11">
            <a:extLst>
              <a:ext uri="{FF2B5EF4-FFF2-40B4-BE49-F238E27FC236}">
                <a16:creationId xmlns:a16="http://schemas.microsoft.com/office/drawing/2014/main" id="{2DD70D84-BF47-416D-92F2-DB2104412CB9}"/>
              </a:ext>
            </a:extLst>
          </p:cNvPr>
          <p:cNvSpPr/>
          <p:nvPr/>
        </p:nvSpPr>
        <p:spPr bwMode="auto">
          <a:xfrm>
            <a:off x="2895600" y="1920876"/>
            <a:ext cx="3555461" cy="558968"/>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a:endParaRPr lang="en-US" sz="2800" dirty="0">
              <a:solidFill>
                <a:schemeClr val="tx1"/>
              </a:solidFill>
              <a:effectLst>
                <a:outerShdw blurRad="38100" dist="38100" dir="2700000" algn="tl">
                  <a:srgbClr val="000000">
                    <a:alpha val="43137"/>
                  </a:srgbClr>
                </a:outerShdw>
              </a:effectLst>
              <a:latin typeface="Segoe" pitchFamily="34" charset="0"/>
            </a:endParaRPr>
          </a:p>
        </p:txBody>
      </p:sp>
      <p:sp>
        <p:nvSpPr>
          <p:cNvPr id="13" name="TextBox 12">
            <a:extLst>
              <a:ext uri="{FF2B5EF4-FFF2-40B4-BE49-F238E27FC236}">
                <a16:creationId xmlns:a16="http://schemas.microsoft.com/office/drawing/2014/main" id="{FAD768FD-447B-4337-AB1E-CD7709E5CE23}"/>
              </a:ext>
            </a:extLst>
          </p:cNvPr>
          <p:cNvSpPr txBox="1"/>
          <p:nvPr/>
        </p:nvSpPr>
        <p:spPr>
          <a:xfrm>
            <a:off x="7239000" y="1600200"/>
            <a:ext cx="4226260" cy="1754326"/>
          </a:xfrm>
          <a:prstGeom prst="rect">
            <a:avLst/>
          </a:prstGeom>
          <a:noFill/>
        </p:spPr>
        <p:txBody>
          <a:bodyPr wrap="square" rtlCol="0">
            <a:spAutoFit/>
          </a:bodyPr>
          <a:lstStyle/>
          <a:p>
            <a:r>
              <a:rPr lang="en-US" b="1" dirty="0"/>
              <a:t>Drag</a:t>
            </a:r>
            <a:r>
              <a:rPr lang="en-US" dirty="0"/>
              <a:t> is always negative.  In this application, </a:t>
            </a:r>
            <a:r>
              <a:rPr lang="en-US" b="1" dirty="0"/>
              <a:t>weight</a:t>
            </a:r>
            <a:r>
              <a:rPr lang="en-US" dirty="0"/>
              <a:t> is positive when the object is falling downwards. </a:t>
            </a:r>
          </a:p>
          <a:p>
            <a:endParaRPr lang="en-US" dirty="0"/>
          </a:p>
          <a:p>
            <a:r>
              <a:rPr lang="en-US" dirty="0"/>
              <a:t>When the numerator is zero, the acceleration is zero.</a:t>
            </a:r>
          </a:p>
        </p:txBody>
      </p:sp>
      <p:sp>
        <p:nvSpPr>
          <p:cNvPr id="10" name="TextBox 9">
            <a:extLst>
              <a:ext uri="{FF2B5EF4-FFF2-40B4-BE49-F238E27FC236}">
                <a16:creationId xmlns:a16="http://schemas.microsoft.com/office/drawing/2014/main" id="{23209A2D-3EB3-4D19-AC82-865141D15A04}"/>
              </a:ext>
            </a:extLst>
          </p:cNvPr>
          <p:cNvSpPr txBox="1"/>
          <p:nvPr/>
        </p:nvSpPr>
        <p:spPr>
          <a:xfrm>
            <a:off x="762000" y="3657600"/>
            <a:ext cx="6781800" cy="1015663"/>
          </a:xfrm>
          <a:prstGeom prst="rect">
            <a:avLst/>
          </a:prstGeom>
          <a:noFill/>
        </p:spPr>
        <p:txBody>
          <a:bodyPr wrap="square" rtlCol="0">
            <a:spAutoFit/>
          </a:bodyPr>
          <a:lstStyle/>
          <a:p>
            <a:r>
              <a:rPr lang="en-US" sz="2000" b="1" dirty="0"/>
              <a:t>                                                   0</a:t>
            </a:r>
          </a:p>
          <a:p>
            <a:r>
              <a:rPr lang="en-US" sz="2000" b="1" dirty="0"/>
              <a:t>Acceleration    =     ----------------------------------</a:t>
            </a:r>
          </a:p>
          <a:p>
            <a:r>
              <a:rPr lang="en-US" sz="2000" b="1" dirty="0"/>
              <a:t>		                      Mass</a:t>
            </a:r>
          </a:p>
        </p:txBody>
      </p:sp>
      <p:grpSp>
        <p:nvGrpSpPr>
          <p:cNvPr id="5" name="Group 4">
            <a:extLst>
              <a:ext uri="{FF2B5EF4-FFF2-40B4-BE49-F238E27FC236}">
                <a16:creationId xmlns:a16="http://schemas.microsoft.com/office/drawing/2014/main" id="{944D27F3-12CE-4BC6-8046-D011AF2B4043}"/>
              </a:ext>
            </a:extLst>
          </p:cNvPr>
          <p:cNvGrpSpPr/>
          <p:nvPr/>
        </p:nvGrpSpPr>
        <p:grpSpPr>
          <a:xfrm>
            <a:off x="762000" y="4996190"/>
            <a:ext cx="9067800" cy="1200329"/>
            <a:chOff x="762000" y="4996190"/>
            <a:chExt cx="9067800" cy="1200329"/>
          </a:xfrm>
        </p:grpSpPr>
        <p:sp>
          <p:nvSpPr>
            <p:cNvPr id="11" name="TextBox 10">
              <a:extLst>
                <a:ext uri="{FF2B5EF4-FFF2-40B4-BE49-F238E27FC236}">
                  <a16:creationId xmlns:a16="http://schemas.microsoft.com/office/drawing/2014/main" id="{009C5253-EE92-4AFC-A72B-89E546983E14}"/>
                </a:ext>
              </a:extLst>
            </p:cNvPr>
            <p:cNvSpPr txBox="1"/>
            <p:nvPr/>
          </p:nvSpPr>
          <p:spPr>
            <a:xfrm>
              <a:off x="762000" y="5257800"/>
              <a:ext cx="4038600" cy="400110"/>
            </a:xfrm>
            <a:prstGeom prst="rect">
              <a:avLst/>
            </a:prstGeom>
            <a:noFill/>
          </p:spPr>
          <p:txBody>
            <a:bodyPr wrap="square" rtlCol="0">
              <a:spAutoFit/>
            </a:bodyPr>
            <a:lstStyle/>
            <a:p>
              <a:r>
                <a:rPr lang="en-US" sz="2000" b="1" dirty="0"/>
                <a:t>Acceleration    =      0</a:t>
              </a:r>
            </a:p>
          </p:txBody>
        </p:sp>
        <p:sp>
          <p:nvSpPr>
            <p:cNvPr id="14" name="TextBox 13">
              <a:extLst>
                <a:ext uri="{FF2B5EF4-FFF2-40B4-BE49-F238E27FC236}">
                  <a16:creationId xmlns:a16="http://schemas.microsoft.com/office/drawing/2014/main" id="{89E1C0F7-A655-4E1C-BBE6-F34768D8E3C7}"/>
                </a:ext>
              </a:extLst>
            </p:cNvPr>
            <p:cNvSpPr txBox="1"/>
            <p:nvPr/>
          </p:nvSpPr>
          <p:spPr>
            <a:xfrm>
              <a:off x="4152900" y="4996190"/>
              <a:ext cx="5676900" cy="1200329"/>
            </a:xfrm>
            <a:prstGeom prst="rect">
              <a:avLst/>
            </a:prstGeom>
            <a:noFill/>
          </p:spPr>
          <p:txBody>
            <a:bodyPr wrap="square" rtlCol="0">
              <a:spAutoFit/>
            </a:bodyPr>
            <a:lstStyle/>
            <a:p>
              <a:r>
                <a:rPr lang="en-US" sz="2400" dirty="0"/>
                <a:t>Zero acceleration means the rocket is neither speeding up nor slowing down.  This is known as </a:t>
              </a:r>
              <a:r>
                <a:rPr lang="en-US" sz="2400" b="1" dirty="0"/>
                <a:t>Terminal</a:t>
              </a:r>
              <a:r>
                <a:rPr lang="en-US" sz="2400" dirty="0"/>
                <a:t> </a:t>
              </a:r>
              <a:r>
                <a:rPr lang="en-US" sz="2400" b="1" dirty="0"/>
                <a:t>Velocity</a:t>
              </a:r>
              <a:r>
                <a:rPr lang="en-US" sz="2400" dirty="0"/>
                <a:t>…</a:t>
              </a:r>
            </a:p>
          </p:txBody>
        </p:sp>
      </p:grpSp>
    </p:spTree>
    <p:extLst>
      <p:ext uri="{BB962C8B-B14F-4D97-AF65-F5344CB8AC3E}">
        <p14:creationId xmlns:p14="http://schemas.microsoft.com/office/powerpoint/2010/main" val="50686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971764" y="5625244"/>
            <a:ext cx="3636404" cy="923330"/>
          </a:xfrm>
          <a:prstGeom prst="rect">
            <a:avLst/>
          </a:prstGeom>
          <a:noFill/>
        </p:spPr>
        <p:txBody>
          <a:bodyPr wrap="square" rtlCol="0">
            <a:spAutoFit/>
          </a:bodyPr>
          <a:lstStyle/>
          <a:p>
            <a:r>
              <a:rPr lang="en-US" dirty="0"/>
              <a:t>The rocket begins to move when the thrust force becomes greater than the weight of the rocket</a:t>
            </a:r>
          </a:p>
        </p:txBody>
      </p:sp>
      <p:sp>
        <p:nvSpPr>
          <p:cNvPr id="13" name="Title 12"/>
          <p:cNvSpPr>
            <a:spLocks noGrp="1"/>
          </p:cNvSpPr>
          <p:nvPr>
            <p:ph type="title" idx="4294967295"/>
          </p:nvPr>
        </p:nvSpPr>
        <p:spPr>
          <a:xfrm>
            <a:off x="2067763" y="152400"/>
            <a:ext cx="8229600" cy="741362"/>
          </a:xfrm>
        </p:spPr>
        <p:txBody>
          <a:bodyPr>
            <a:normAutofit/>
          </a:bodyPr>
          <a:lstStyle/>
          <a:p>
            <a:r>
              <a:rPr lang="en-US" sz="3600" dirty="0"/>
              <a:t>General Rocket Velocity</a:t>
            </a:r>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6B30B-CB57-43A3-A176-F29CAAF84654}" type="slidenum">
              <a:rPr lang="en-US" smtClean="0"/>
              <a:t>6</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990600"/>
            <a:ext cx="7776864" cy="400110"/>
          </a:xfrm>
          <a:prstGeom prst="rect">
            <a:avLst/>
          </a:prstGeom>
          <a:noFill/>
        </p:spPr>
        <p:txBody>
          <a:bodyPr wrap="square" rtlCol="0">
            <a:spAutoFit/>
          </a:bodyPr>
          <a:lstStyle/>
          <a:p>
            <a:r>
              <a:rPr lang="en-US" sz="2000" b="1" dirty="0"/>
              <a:t>Drag  =   ½   x   Air Density  x   Velocity </a:t>
            </a:r>
            <a:r>
              <a:rPr lang="en-US" sz="2000" b="1" baseline="30000" dirty="0"/>
              <a:t>2</a:t>
            </a:r>
            <a:r>
              <a:rPr lang="en-US" sz="2000" b="1" dirty="0"/>
              <a:t>   x   </a:t>
            </a:r>
            <a:r>
              <a:rPr lang="en-US" sz="2000" b="1" dirty="0" err="1"/>
              <a:t>Cd</a:t>
            </a:r>
            <a:r>
              <a:rPr lang="en-US" sz="2000" b="1" dirty="0"/>
              <a:t>   x   Ref Area</a:t>
            </a:r>
          </a:p>
        </p:txBody>
      </p:sp>
      <p:sp>
        <p:nvSpPr>
          <p:cNvPr id="3" name="TextBox 2"/>
          <p:cNvSpPr txBox="1"/>
          <p:nvPr/>
        </p:nvSpPr>
        <p:spPr>
          <a:xfrm>
            <a:off x="746298" y="1683108"/>
            <a:ext cx="7122468" cy="1477328"/>
          </a:xfrm>
          <a:prstGeom prst="rect">
            <a:avLst/>
          </a:prstGeom>
          <a:noFill/>
        </p:spPr>
        <p:txBody>
          <a:bodyPr wrap="square" rtlCol="0">
            <a:spAutoFit/>
          </a:bodyPr>
          <a:lstStyle/>
          <a:p>
            <a:r>
              <a:rPr lang="en-US" dirty="0"/>
              <a:t>Terminal Velocity:	  Drag = Weight</a:t>
            </a:r>
          </a:p>
          <a:p>
            <a:r>
              <a:rPr lang="en-US" dirty="0"/>
              <a:t>Air Density:	  0.00237 (</a:t>
            </a:r>
            <a:r>
              <a:rPr lang="en-US" dirty="0" err="1"/>
              <a:t>lb</a:t>
            </a:r>
            <a:r>
              <a:rPr lang="en-US" dirty="0"/>
              <a:t>*sec</a:t>
            </a:r>
            <a:r>
              <a:rPr lang="en-US" baseline="30000" dirty="0"/>
              <a:t>2</a:t>
            </a:r>
            <a:r>
              <a:rPr lang="en-US" dirty="0"/>
              <a:t>) / ft</a:t>
            </a:r>
            <a:r>
              <a:rPr lang="en-US" baseline="30000" dirty="0"/>
              <a:t>4</a:t>
            </a:r>
          </a:p>
          <a:p>
            <a:r>
              <a:rPr lang="en-US" dirty="0"/>
              <a:t>Rocket Cd:	  0.41</a:t>
            </a:r>
          </a:p>
          <a:p>
            <a:r>
              <a:rPr lang="en-US" dirty="0"/>
              <a:t>Ref Area:	  0.049 Ft</a:t>
            </a:r>
            <a:r>
              <a:rPr lang="en-US" baseline="30000" dirty="0"/>
              <a:t>2</a:t>
            </a:r>
            <a:r>
              <a:rPr lang="en-US" dirty="0"/>
              <a:t> </a:t>
            </a:r>
          </a:p>
          <a:p>
            <a:r>
              <a:rPr lang="en-US" dirty="0"/>
              <a:t>Weight:		  1.4 </a:t>
            </a:r>
            <a:r>
              <a:rPr lang="en-US" dirty="0" err="1"/>
              <a:t>lbs</a:t>
            </a:r>
            <a:r>
              <a:rPr lang="en-US" dirty="0"/>
              <a:t>   (= Drag for Terminal Velocity)</a:t>
            </a:r>
          </a:p>
        </p:txBody>
      </p:sp>
      <p:grpSp>
        <p:nvGrpSpPr>
          <p:cNvPr id="14" name="Group 13"/>
          <p:cNvGrpSpPr/>
          <p:nvPr/>
        </p:nvGrpSpPr>
        <p:grpSpPr>
          <a:xfrm>
            <a:off x="3012132" y="3856672"/>
            <a:ext cx="6324600" cy="1477328"/>
            <a:chOff x="2667000" y="3086219"/>
            <a:chExt cx="6324600" cy="1477328"/>
          </a:xfrm>
        </p:grpSpPr>
        <p:sp>
          <p:nvSpPr>
            <p:cNvPr id="4" name="TextBox 3"/>
            <p:cNvSpPr txBox="1"/>
            <p:nvPr/>
          </p:nvSpPr>
          <p:spPr>
            <a:xfrm>
              <a:off x="2667000" y="3086219"/>
              <a:ext cx="6324600" cy="1477328"/>
            </a:xfrm>
            <a:prstGeom prst="rect">
              <a:avLst/>
            </a:prstGeom>
            <a:noFill/>
          </p:spPr>
          <p:txBody>
            <a:bodyPr wrap="square" rtlCol="0">
              <a:spAutoFit/>
            </a:bodyPr>
            <a:lstStyle/>
            <a:p>
              <a:endParaRPr lang="en-US" dirty="0"/>
            </a:p>
            <a:p>
              <a:r>
                <a:rPr lang="en-US" dirty="0"/>
                <a:t>			   2 * Drag</a:t>
              </a:r>
            </a:p>
            <a:p>
              <a:r>
                <a:rPr lang="en-US" dirty="0"/>
                <a:t>Velocity   =             ----------------------------------------</a:t>
              </a:r>
            </a:p>
            <a:p>
              <a:r>
                <a:rPr lang="en-US" dirty="0"/>
                <a:t>		  Air Density  x  Cd  x  Ref Area</a:t>
              </a:r>
            </a:p>
            <a:p>
              <a:endParaRPr lang="en-US" dirty="0"/>
            </a:p>
          </p:txBody>
        </p:sp>
        <p:grpSp>
          <p:nvGrpSpPr>
            <p:cNvPr id="13" name="Group 12"/>
            <p:cNvGrpSpPr/>
            <p:nvPr/>
          </p:nvGrpSpPr>
          <p:grpSpPr>
            <a:xfrm>
              <a:off x="3962400" y="3200400"/>
              <a:ext cx="3962400" cy="1363147"/>
              <a:chOff x="3505200" y="3200400"/>
              <a:chExt cx="3962400" cy="1363147"/>
            </a:xfrm>
          </p:grpSpPr>
          <p:cxnSp>
            <p:nvCxnSpPr>
              <p:cNvPr id="6" name="Straight Connector 5"/>
              <p:cNvCxnSpPr/>
              <p:nvPr/>
            </p:nvCxnSpPr>
            <p:spPr>
              <a:xfrm>
                <a:off x="3505200" y="3657600"/>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33800" y="3657600"/>
                <a:ext cx="152400" cy="9059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886200" y="3219510"/>
                <a:ext cx="381000" cy="13440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3200400"/>
                <a:ext cx="32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TextBox 14"/>
          <p:cNvSpPr txBox="1"/>
          <p:nvPr/>
        </p:nvSpPr>
        <p:spPr>
          <a:xfrm>
            <a:off x="3012132" y="5802868"/>
            <a:ext cx="3083868" cy="369332"/>
          </a:xfrm>
          <a:prstGeom prst="rect">
            <a:avLst/>
          </a:prstGeom>
          <a:noFill/>
        </p:spPr>
        <p:txBody>
          <a:bodyPr wrap="square" rtlCol="0">
            <a:spAutoFit/>
          </a:bodyPr>
          <a:lstStyle/>
          <a:p>
            <a:r>
              <a:rPr lang="en-US" dirty="0"/>
              <a:t>Velocity  =   </a:t>
            </a:r>
            <a:r>
              <a:rPr lang="en-US" b="1" dirty="0"/>
              <a:t>242 </a:t>
            </a:r>
            <a:r>
              <a:rPr lang="en-US" b="1" dirty="0" err="1"/>
              <a:t>ft</a:t>
            </a:r>
            <a:r>
              <a:rPr lang="en-US" b="1" dirty="0"/>
              <a:t>/sec</a:t>
            </a:r>
          </a:p>
        </p:txBody>
      </p:sp>
      <p:sp>
        <p:nvSpPr>
          <p:cNvPr id="16" name="TextBox 15"/>
          <p:cNvSpPr txBox="1"/>
          <p:nvPr/>
        </p:nvSpPr>
        <p:spPr>
          <a:xfrm>
            <a:off x="838200" y="197823"/>
            <a:ext cx="10363200" cy="584775"/>
          </a:xfrm>
          <a:prstGeom prst="rect">
            <a:avLst/>
          </a:prstGeom>
          <a:noFill/>
        </p:spPr>
        <p:txBody>
          <a:bodyPr wrap="square" rtlCol="0">
            <a:spAutoFit/>
          </a:bodyPr>
          <a:lstStyle/>
          <a:p>
            <a:pPr algn="ctr"/>
            <a:r>
              <a:rPr lang="en-US" sz="3200" dirty="0">
                <a:solidFill>
                  <a:srgbClr val="FF0000"/>
                </a:solidFill>
              </a:rPr>
              <a:t>Model Rocket Terminal Velocity Sample Calculation</a:t>
            </a:r>
          </a:p>
        </p:txBody>
      </p:sp>
      <p:sp>
        <p:nvSpPr>
          <p:cNvPr id="17" name="TextBox 16"/>
          <p:cNvSpPr txBox="1"/>
          <p:nvPr/>
        </p:nvSpPr>
        <p:spPr>
          <a:xfrm>
            <a:off x="7395864" y="1767870"/>
            <a:ext cx="4338936" cy="1477328"/>
          </a:xfrm>
          <a:prstGeom prst="rect">
            <a:avLst/>
          </a:prstGeom>
          <a:noFill/>
        </p:spPr>
        <p:txBody>
          <a:bodyPr wrap="square" rtlCol="0">
            <a:spAutoFit/>
          </a:bodyPr>
          <a:lstStyle/>
          <a:p>
            <a:r>
              <a:rPr lang="en-US" dirty="0"/>
              <a:t>The key point is the fact that the drag will equal the rocket’s weight when terminal velocity is achieved.  We can use the drag equation to backout the velocity required to generate the needed drag…</a:t>
            </a:r>
          </a:p>
        </p:txBody>
      </p:sp>
      <p:sp>
        <p:nvSpPr>
          <p:cNvPr id="18" name="Slide Number Placeholder 17"/>
          <p:cNvSpPr>
            <a:spLocks noGrp="1"/>
          </p:cNvSpPr>
          <p:nvPr>
            <p:ph type="sldNum" sz="quarter" idx="12"/>
          </p:nvPr>
        </p:nvSpPr>
        <p:spPr/>
        <p:txBody>
          <a:bodyPr/>
          <a:lstStyle/>
          <a:p>
            <a:fld id="{F9F6B30B-CB57-43A3-A176-F29CAAF84654}" type="slidenum">
              <a:rPr lang="en-US" smtClean="0"/>
              <a:t>60</a:t>
            </a:fld>
            <a:endParaRPr lang="en-US"/>
          </a:p>
        </p:txBody>
      </p:sp>
    </p:spTree>
    <p:extLst>
      <p:ext uri="{BB962C8B-B14F-4D97-AF65-F5344CB8AC3E}">
        <p14:creationId xmlns:p14="http://schemas.microsoft.com/office/powerpoint/2010/main" val="280132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47698" y="353309"/>
            <a:ext cx="8382000" cy="498475"/>
          </a:xfrm>
        </p:spPr>
        <p:txBody>
          <a:bodyPr>
            <a:noAutofit/>
          </a:bodyPr>
          <a:lstStyle/>
          <a:p>
            <a:r>
              <a:rPr lang="en-US" sz="3600" dirty="0"/>
              <a:t>Rocket Staging</a:t>
            </a:r>
          </a:p>
        </p:txBody>
      </p:sp>
      <p:sp>
        <p:nvSpPr>
          <p:cNvPr id="4" name="TextBox 3"/>
          <p:cNvSpPr txBox="1"/>
          <p:nvPr/>
        </p:nvSpPr>
        <p:spPr>
          <a:xfrm>
            <a:off x="852054" y="1036559"/>
            <a:ext cx="9377643"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Flying high, or achieving orbit, requires the rocket to reach a high velocity…</a:t>
            </a:r>
          </a:p>
        </p:txBody>
      </p:sp>
      <p:sp>
        <p:nvSpPr>
          <p:cNvPr id="6" name="TextBox 5"/>
          <p:cNvSpPr txBox="1"/>
          <p:nvPr/>
        </p:nvSpPr>
        <p:spPr>
          <a:xfrm>
            <a:off x="852054" y="1988403"/>
            <a:ext cx="1012074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Achieving a high velocity require the rocket to have a high acceleration…</a:t>
            </a:r>
          </a:p>
        </p:txBody>
      </p:sp>
      <p:sp>
        <p:nvSpPr>
          <p:cNvPr id="7" name="TextBox 6"/>
          <p:cNvSpPr txBox="1"/>
          <p:nvPr/>
        </p:nvSpPr>
        <p:spPr>
          <a:xfrm>
            <a:off x="838200" y="2902803"/>
            <a:ext cx="8686800"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Newton’s Second Law indicates acceleration is inversely proportional to mass…</a:t>
            </a:r>
          </a:p>
        </p:txBody>
      </p:sp>
      <p:sp>
        <p:nvSpPr>
          <p:cNvPr id="8" name="TextBox 7"/>
          <p:cNvSpPr txBox="1"/>
          <p:nvPr/>
        </p:nvSpPr>
        <p:spPr>
          <a:xfrm>
            <a:off x="852055" y="3881735"/>
            <a:ext cx="8368145"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So, if we reduce mass, then acceleration will be higher…</a:t>
            </a:r>
          </a:p>
        </p:txBody>
      </p:sp>
      <p:sp>
        <p:nvSpPr>
          <p:cNvPr id="9" name="TextBox 8"/>
          <p:cNvSpPr txBox="1"/>
          <p:nvPr/>
        </p:nvSpPr>
        <p:spPr>
          <a:xfrm>
            <a:off x="852055" y="4419600"/>
            <a:ext cx="8349247"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consumption of fuel reduces mass – that helps…</a:t>
            </a:r>
          </a:p>
        </p:txBody>
      </p:sp>
      <p:sp>
        <p:nvSpPr>
          <p:cNvPr id="10" name="TextBox 9"/>
          <p:cNvSpPr txBox="1"/>
          <p:nvPr/>
        </p:nvSpPr>
        <p:spPr>
          <a:xfrm>
            <a:off x="852055" y="4953000"/>
            <a:ext cx="1034934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But what about the empty motor casings or fuel tanks?  At some point, the rocket is just carrying dead weight…</a:t>
            </a:r>
          </a:p>
        </p:txBody>
      </p:sp>
      <p:sp>
        <p:nvSpPr>
          <p:cNvPr id="11" name="TextBox 10"/>
          <p:cNvSpPr txBox="1"/>
          <p:nvPr/>
        </p:nvSpPr>
        <p:spPr>
          <a:xfrm>
            <a:off x="852055" y="5874603"/>
            <a:ext cx="1012074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Dropping off stages, reduces unneeded weight, and thus, increases acceleration.</a:t>
            </a:r>
          </a:p>
        </p:txBody>
      </p:sp>
      <p:sp>
        <p:nvSpPr>
          <p:cNvPr id="12" name="TextBox 11"/>
          <p:cNvSpPr txBox="1"/>
          <p:nvPr/>
        </p:nvSpPr>
        <p:spPr>
          <a:xfrm>
            <a:off x="9829800" y="2514600"/>
            <a:ext cx="1981200" cy="1569660"/>
          </a:xfrm>
          <a:prstGeom prst="rect">
            <a:avLst/>
          </a:prstGeom>
          <a:noFill/>
        </p:spPr>
        <p:txBody>
          <a:bodyPr wrap="square" rtlCol="0">
            <a:spAutoFit/>
          </a:bodyPr>
          <a:lstStyle/>
          <a:p>
            <a:r>
              <a:rPr lang="en-US" sz="2400" dirty="0"/>
              <a:t>           </a:t>
            </a:r>
            <a:r>
              <a:rPr lang="en-US" sz="2400" dirty="0">
                <a:solidFill>
                  <a:srgbClr val="FF0000"/>
                </a:solidFill>
              </a:rPr>
              <a:t>F</a:t>
            </a:r>
          </a:p>
          <a:p>
            <a:r>
              <a:rPr lang="en-US" sz="2400" dirty="0">
                <a:solidFill>
                  <a:srgbClr val="FF0000"/>
                </a:solidFill>
              </a:rPr>
              <a:t>a  =  -------</a:t>
            </a:r>
          </a:p>
          <a:p>
            <a:r>
              <a:rPr lang="en-US" sz="2400" dirty="0">
                <a:solidFill>
                  <a:srgbClr val="FF0000"/>
                </a:solidFill>
              </a:rPr>
              <a:t>          M	</a:t>
            </a:r>
          </a:p>
        </p:txBody>
      </p:sp>
      <p:sp>
        <p:nvSpPr>
          <p:cNvPr id="3" name="Slide Number Placeholder 2"/>
          <p:cNvSpPr>
            <a:spLocks noGrp="1"/>
          </p:cNvSpPr>
          <p:nvPr>
            <p:ph type="sldNum" sz="quarter" idx="12"/>
          </p:nvPr>
        </p:nvSpPr>
        <p:spPr/>
        <p:txBody>
          <a:bodyPr/>
          <a:lstStyle/>
          <a:p>
            <a:fld id="{F9F6B30B-CB57-43A3-A176-F29CAAF84654}" type="slidenum">
              <a:rPr lang="en-US" smtClean="0"/>
              <a:t>61</a:t>
            </a:fld>
            <a:endParaRPr lang="en-US"/>
          </a:p>
        </p:txBody>
      </p:sp>
    </p:spTree>
    <p:extLst>
      <p:ext uri="{BB962C8B-B14F-4D97-AF65-F5344CB8AC3E}">
        <p14:creationId xmlns:p14="http://schemas.microsoft.com/office/powerpoint/2010/main" val="12716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514600" y="1981200"/>
            <a:ext cx="7681912" cy="1524000"/>
          </a:xfrm>
        </p:spPr>
        <p:txBody>
          <a:bodyPr/>
          <a:lstStyle/>
          <a:p>
            <a:pPr algn="ctr"/>
            <a:r>
              <a:rPr lang="en-US" sz="6600" dirty="0"/>
              <a:t>Questions?</a:t>
            </a:r>
          </a:p>
        </p:txBody>
      </p:sp>
      <p:sp>
        <p:nvSpPr>
          <p:cNvPr id="3" name="Slide Number Placeholder 2"/>
          <p:cNvSpPr>
            <a:spLocks noGrp="1"/>
          </p:cNvSpPr>
          <p:nvPr>
            <p:ph type="sldNum" sz="quarter" idx="12"/>
          </p:nvPr>
        </p:nvSpPr>
        <p:spPr/>
        <p:txBody>
          <a:bodyPr/>
          <a:lstStyle/>
          <a:p>
            <a:fld id="{F9F6B30B-CB57-43A3-A176-F29CAAF84654}" type="slidenum">
              <a:rPr lang="en-US" smtClean="0"/>
              <a:t>62</a:t>
            </a:fld>
            <a:endParaRPr lang="en-US"/>
          </a:p>
        </p:txBody>
      </p:sp>
    </p:spTree>
    <p:extLst>
      <p:ext uri="{BB962C8B-B14F-4D97-AF65-F5344CB8AC3E}">
        <p14:creationId xmlns:p14="http://schemas.microsoft.com/office/powerpoint/2010/main" val="133301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4187788" y="4437112"/>
            <a:ext cx="2638400" cy="1200329"/>
          </a:xfrm>
          <a:prstGeom prst="rect">
            <a:avLst/>
          </a:prstGeom>
          <a:noFill/>
        </p:spPr>
        <p:txBody>
          <a:bodyPr wrap="square" rtlCol="0">
            <a:spAutoFit/>
          </a:bodyPr>
          <a:lstStyle/>
          <a:p>
            <a:r>
              <a:rPr lang="en-US" dirty="0"/>
              <a:t>The thrust force causes the rocket to accelerate and  the velocity increases over time…</a:t>
            </a:r>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153644" y="2701726"/>
            <a:ext cx="3048000" cy="923330"/>
          </a:xfrm>
          <a:prstGeom prst="rect">
            <a:avLst/>
          </a:prstGeom>
          <a:noFill/>
        </p:spPr>
        <p:txBody>
          <a:bodyPr wrap="square" rtlCol="0">
            <a:spAutoFit/>
          </a:bodyPr>
          <a:lstStyle/>
          <a:p>
            <a:r>
              <a:rPr lang="en-US" dirty="0"/>
              <a:t>Maximum velocity is achieved just before rocket motor burn out…</a:t>
            </a:r>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8</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352801" y="1113656"/>
            <a:ext cx="5659524" cy="5375684"/>
          </a:xfrm>
          <a:custGeom>
            <a:avLst/>
            <a:gdLst>
              <a:gd name="connsiteX0" fmla="*/ 0 w 5637321"/>
              <a:gd name="connsiteY0" fmla="*/ 4503938 h 4503938"/>
              <a:gd name="connsiteX1" fmla="*/ 497150 w 5637321"/>
              <a:gd name="connsiteY1" fmla="*/ 2755037 h 4503938"/>
              <a:gd name="connsiteX2" fmla="*/ 1331651 w 5637321"/>
              <a:gd name="connsiteY2" fmla="*/ 1112669 h 4503938"/>
              <a:gd name="connsiteX3" fmla="*/ 2157274 w 5637321"/>
              <a:gd name="connsiteY3" fmla="*/ 260412 h 4503938"/>
              <a:gd name="connsiteX4" fmla="*/ 2991775 w 5637321"/>
              <a:gd name="connsiteY4" fmla="*/ 11837 h 4503938"/>
              <a:gd name="connsiteX5" fmla="*/ 3799643 w 5637321"/>
              <a:gd name="connsiteY5" fmla="*/ 331434 h 4503938"/>
              <a:gd name="connsiteX6" fmla="*/ 4705165 w 5637321"/>
              <a:gd name="connsiteY6" fmla="*/ 1494408 h 4503938"/>
              <a:gd name="connsiteX7" fmla="*/ 5264459 w 5637321"/>
              <a:gd name="connsiteY7" fmla="*/ 2879325 h 4503938"/>
              <a:gd name="connsiteX8" fmla="*/ 5637321 w 5637321"/>
              <a:gd name="connsiteY8" fmla="*/ 4415162 h 4503938"/>
              <a:gd name="connsiteX0" fmla="*/ 0 w 5659524"/>
              <a:gd name="connsiteY0" fmla="*/ 4503938 h 4539135"/>
              <a:gd name="connsiteX1" fmla="*/ 497150 w 5659524"/>
              <a:gd name="connsiteY1" fmla="*/ 2755037 h 4539135"/>
              <a:gd name="connsiteX2" fmla="*/ 1331651 w 5659524"/>
              <a:gd name="connsiteY2" fmla="*/ 1112669 h 4539135"/>
              <a:gd name="connsiteX3" fmla="*/ 2157274 w 5659524"/>
              <a:gd name="connsiteY3" fmla="*/ 260412 h 4539135"/>
              <a:gd name="connsiteX4" fmla="*/ 2991775 w 5659524"/>
              <a:gd name="connsiteY4" fmla="*/ 11837 h 4539135"/>
              <a:gd name="connsiteX5" fmla="*/ 3799643 w 5659524"/>
              <a:gd name="connsiteY5" fmla="*/ 331434 h 4539135"/>
              <a:gd name="connsiteX6" fmla="*/ 4705165 w 5659524"/>
              <a:gd name="connsiteY6" fmla="*/ 1494408 h 4539135"/>
              <a:gd name="connsiteX7" fmla="*/ 5264459 w 5659524"/>
              <a:gd name="connsiteY7" fmla="*/ 2879325 h 4539135"/>
              <a:gd name="connsiteX8" fmla="*/ 5659524 w 5659524"/>
              <a:gd name="connsiteY8" fmla="*/ 4539135 h 4539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9524" h="4539135">
                <a:moveTo>
                  <a:pt x="0" y="4503938"/>
                </a:moveTo>
                <a:cubicBezTo>
                  <a:pt x="137604" y="3912093"/>
                  <a:pt x="275208" y="3320249"/>
                  <a:pt x="497150" y="2755037"/>
                </a:cubicBezTo>
                <a:cubicBezTo>
                  <a:pt x="719092" y="2189826"/>
                  <a:pt x="1054964" y="1528440"/>
                  <a:pt x="1331651" y="1112669"/>
                </a:cubicBezTo>
                <a:cubicBezTo>
                  <a:pt x="1608338" y="696898"/>
                  <a:pt x="1880587" y="443884"/>
                  <a:pt x="2157274" y="260412"/>
                </a:cubicBezTo>
                <a:cubicBezTo>
                  <a:pt x="2433961" y="76940"/>
                  <a:pt x="2718047" y="0"/>
                  <a:pt x="2991775" y="11837"/>
                </a:cubicBezTo>
                <a:cubicBezTo>
                  <a:pt x="3265503" y="23674"/>
                  <a:pt x="3514078" y="84339"/>
                  <a:pt x="3799643" y="331434"/>
                </a:cubicBezTo>
                <a:cubicBezTo>
                  <a:pt x="4085208" y="578529"/>
                  <a:pt x="4461029" y="1069760"/>
                  <a:pt x="4705165" y="1494408"/>
                </a:cubicBezTo>
                <a:cubicBezTo>
                  <a:pt x="4949301" y="1919056"/>
                  <a:pt x="5105399" y="2371871"/>
                  <a:pt x="5264459" y="2879325"/>
                </a:cubicBezTo>
                <a:cubicBezTo>
                  <a:pt x="5423519" y="3386780"/>
                  <a:pt x="5550772" y="4014612"/>
                  <a:pt x="5659524" y="4539135"/>
                </a:cubicBezTo>
              </a:path>
            </a:pathLst>
          </a:cu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4403813" y="3291906"/>
            <a:ext cx="1368152" cy="369332"/>
          </a:xfrm>
          <a:prstGeom prst="rect">
            <a:avLst/>
          </a:prstGeom>
          <a:noFill/>
        </p:spPr>
        <p:txBody>
          <a:bodyPr wrap="square" rtlCol="0">
            <a:spAutoFit/>
          </a:bodyPr>
          <a:lstStyle/>
          <a:p>
            <a:r>
              <a:rPr lang="en-US" b="1" dirty="0"/>
              <a:t>Burn out</a:t>
            </a:r>
          </a:p>
        </p:txBody>
      </p:sp>
      <p:cxnSp>
        <p:nvCxnSpPr>
          <p:cNvPr id="15" name="Straight Arrow Connector 14"/>
          <p:cNvCxnSpPr/>
          <p:nvPr/>
        </p:nvCxnSpPr>
        <p:spPr>
          <a:xfrm rot="5400000" flipH="1" flipV="1">
            <a:off x="3125670" y="6147302"/>
            <a:ext cx="504056" cy="10801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215678" y="5085182"/>
            <a:ext cx="79209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3467706" y="3789038"/>
            <a:ext cx="1080124"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043772" y="3284984"/>
            <a:ext cx="288032" cy="288032"/>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2"/>
          <p:cNvSpPr txBox="1">
            <a:spLocks/>
          </p:cNvSpPr>
          <p:nvPr/>
        </p:nvSpPr>
        <p:spPr>
          <a:xfrm>
            <a:off x="2067763" y="152400"/>
            <a:ext cx="8229600" cy="741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a:t>General Rocket Velocity</a:t>
            </a:r>
            <a:endParaRPr lang="en-US" sz="3600" dirty="0"/>
          </a:p>
        </p:txBody>
      </p:sp>
      <p:sp>
        <p:nvSpPr>
          <p:cNvPr id="2" name="Slide Number Placeholder 1"/>
          <p:cNvSpPr>
            <a:spLocks noGrp="1"/>
          </p:cNvSpPr>
          <p:nvPr>
            <p:ph type="sldNum" sz="quarter" idx="12"/>
          </p:nvPr>
        </p:nvSpPr>
        <p:spPr/>
        <p:txBody>
          <a:bodyPr/>
          <a:lstStyle/>
          <a:p>
            <a:fld id="{F9F6B30B-CB57-43A3-A176-F29CAAF84654}" type="slidenum">
              <a:rPr lang="en-US" smtClean="0"/>
              <a:t>9</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Dk Blue swoosh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9EB305D-779E-4E50-A775-E5F1468C339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C65B56B-960D-4619-804B-63B6FC085E63}">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1_Dk Blue swoosh template Segoe</Template>
  <TotalTime>3535</TotalTime>
  <Words>2655</Words>
  <Application>Microsoft Office PowerPoint</Application>
  <PresentationFormat>Widescreen</PresentationFormat>
  <Paragraphs>422</Paragraphs>
  <Slides>62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62</vt:i4>
      </vt:variant>
    </vt:vector>
  </HeadingPairs>
  <TitlesOfParts>
    <vt:vector size="71" baseType="lpstr">
      <vt:lpstr>Arial</vt:lpstr>
      <vt:lpstr>Calibri</vt:lpstr>
      <vt:lpstr>Courier New</vt:lpstr>
      <vt:lpstr>Helvetica</vt:lpstr>
      <vt:lpstr>Segoe</vt:lpstr>
      <vt:lpstr>Wingdings</vt:lpstr>
      <vt:lpstr>1_Dk Blue swoosh template Segoe</vt:lpstr>
      <vt:lpstr>White with Courier font for code slides</vt:lpstr>
      <vt:lpstr>Custom Design</vt:lpstr>
      <vt:lpstr>Rocketry Trajectory Basics</vt:lpstr>
      <vt:lpstr>PowerPoint Presentation</vt:lpstr>
      <vt:lpstr>PowerPoint Presentation</vt:lpstr>
      <vt:lpstr>General Shape of a Suborbital Trajectory</vt:lpstr>
      <vt:lpstr>PowerPoint Presentation</vt:lpstr>
      <vt:lpstr>General Rocket Velocity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Flight Path Angle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Sounding  Rocket - Flight Path Angle and Body Angle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Sounding  Rocket – Velocity and Acceleration, Staging</vt:lpstr>
      <vt:lpstr>Calculating Rocket Acceleration</vt:lpstr>
      <vt:lpstr>PowerPoint Presentation</vt:lpstr>
      <vt:lpstr>PowerPoint Presentation</vt:lpstr>
      <vt:lpstr>PowerPoint Presentation</vt:lpstr>
      <vt:lpstr>PowerPoint Presentation</vt:lpstr>
      <vt:lpstr>Drag</vt:lpstr>
      <vt:lpstr>Terminal Velocity</vt:lpstr>
      <vt:lpstr>Terminal Velocity</vt:lpstr>
      <vt:lpstr>Terminal Velocity</vt:lpstr>
      <vt:lpstr>Terminal Velocity</vt:lpstr>
      <vt:lpstr>Terminal Velocity</vt:lpstr>
      <vt:lpstr>Terminal Velocity</vt:lpstr>
      <vt:lpstr>PowerPoint Presentation</vt:lpstr>
      <vt:lpstr>Rocket Staging</vt:lpstr>
      <vt:lpstr>Questions?</vt:lpstr>
    </vt:vector>
  </TitlesOfParts>
  <Company>NASA/ODIN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cmpower</dc:creator>
  <cp:lastModifiedBy>Philip Eberspeaker</cp:lastModifiedBy>
  <cp:revision>322</cp:revision>
  <dcterms:created xsi:type="dcterms:W3CDTF">2010-06-01T19:12:36Z</dcterms:created>
  <dcterms:modified xsi:type="dcterms:W3CDTF">2018-04-20T15:01:48Z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